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86" r:id="rId2"/>
    <p:sldId id="394" r:id="rId3"/>
    <p:sldId id="392" r:id="rId4"/>
    <p:sldId id="287" r:id="rId5"/>
    <p:sldId id="288" r:id="rId6"/>
    <p:sldId id="395" r:id="rId7"/>
    <p:sldId id="397" r:id="rId8"/>
    <p:sldId id="401" r:id="rId9"/>
    <p:sldId id="399" r:id="rId10"/>
    <p:sldId id="337" r:id="rId11"/>
    <p:sldId id="342" r:id="rId12"/>
    <p:sldId id="332" r:id="rId13"/>
    <p:sldId id="327" r:id="rId14"/>
    <p:sldId id="291" r:id="rId15"/>
    <p:sldId id="294" r:id="rId16"/>
    <p:sldId id="293" r:id="rId17"/>
    <p:sldId id="295" r:id="rId18"/>
    <p:sldId id="296" r:id="rId19"/>
    <p:sldId id="346" r:id="rId20"/>
    <p:sldId id="297" r:id="rId21"/>
    <p:sldId id="302" r:id="rId22"/>
    <p:sldId id="351" r:id="rId23"/>
    <p:sldId id="354" r:id="rId24"/>
    <p:sldId id="356" r:id="rId25"/>
    <p:sldId id="381" r:id="rId26"/>
    <p:sldId id="328" r:id="rId27"/>
    <p:sldId id="359" r:id="rId28"/>
    <p:sldId id="307" r:id="rId29"/>
    <p:sldId id="361" r:id="rId30"/>
    <p:sldId id="363" r:id="rId31"/>
    <p:sldId id="365" r:id="rId32"/>
    <p:sldId id="383" r:id="rId33"/>
    <p:sldId id="368" r:id="rId34"/>
    <p:sldId id="385" r:id="rId35"/>
    <p:sldId id="316" r:id="rId36"/>
    <p:sldId id="373" r:id="rId37"/>
    <p:sldId id="375" r:id="rId38"/>
    <p:sldId id="389" r:id="rId39"/>
    <p:sldId id="379" r:id="rId40"/>
    <p:sldId id="321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CC33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77" autoAdjust="0"/>
    <p:restoredTop sz="77988" autoAdjust="0"/>
  </p:normalViewPr>
  <p:slideViewPr>
    <p:cSldViewPr>
      <p:cViewPr varScale="1">
        <p:scale>
          <a:sx n="68" d="100"/>
          <a:sy n="68" d="100"/>
        </p:scale>
        <p:origin x="-14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3082" y="-91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42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CC99FF"/>
            </a:solidFill>
            <a:ln w="26959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993366"/>
              </a:solidFill>
              <a:ln w="26959">
                <a:solidFill>
                  <a:srgbClr val="000000"/>
                </a:solidFill>
                <a:prstDash val="solid"/>
              </a:ln>
            </c:spPr>
          </c:dPt>
          <c:dPt>
            <c:idx val="1"/>
            <c:invertIfNegative val="0"/>
            <c:bubble3D val="0"/>
            <c:spPr>
              <a:solidFill>
                <a:srgbClr val="993366"/>
              </a:solidFill>
              <a:ln w="26959">
                <a:solidFill>
                  <a:srgbClr val="000000"/>
                </a:solidFill>
                <a:prstDash val="solid"/>
              </a:ln>
            </c:spPr>
          </c:dPt>
          <c:dPt>
            <c:idx val="2"/>
            <c:invertIfNegative val="0"/>
            <c:bubble3D val="0"/>
            <c:spPr>
              <a:solidFill>
                <a:srgbClr val="993366"/>
              </a:solidFill>
              <a:ln w="26959">
                <a:solidFill>
                  <a:srgbClr val="000000"/>
                </a:solidFill>
                <a:prstDash val="solid"/>
              </a:ln>
            </c:spPr>
          </c:dPt>
          <c:dPt>
            <c:idx val="4"/>
            <c:invertIfNegative val="0"/>
            <c:bubble3D val="0"/>
            <c:spPr>
              <a:solidFill>
                <a:srgbClr val="993366"/>
              </a:solidFill>
              <a:ln w="26959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Mode val="edge"/>
                  <c:yMode val="edge"/>
                  <c:x val="0.1553398058252427"/>
                  <c:y val="0.657303370786516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Mode val="edge"/>
                  <c:yMode val="edge"/>
                  <c:x val="0.32281553398058255"/>
                  <c:y val="0.612359550561797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Mode val="edge"/>
                  <c:yMode val="edge"/>
                  <c:x val="0.48300970873786409"/>
                  <c:y val="0.522471910112359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Mode val="edge"/>
                  <c:yMode val="edge"/>
                  <c:x val="0.99514563106796117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Mode val="edge"/>
                  <c:yMode val="edge"/>
                  <c:x val="0.8131067961165048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53918">
                <a:noFill/>
              </a:ln>
            </c:spPr>
            <c:txPr>
              <a:bodyPr/>
              <a:lstStyle/>
              <a:p>
                <a:pPr>
                  <a:defRPr sz="1221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Sheet1!$B$1:$I$1</c:f>
              <c:strCach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***</c:v>
                </c:pt>
                <c:pt idx="4">
                  <c:v>2017</c:v>
                </c:pt>
              </c:strCache>
            </c:strRef>
          </c:cat>
          <c:val>
            <c:numRef>
              <c:f>Sheet1!$B$2:$I$2</c:f>
              <c:numCache>
                <c:formatCode>#,##0</c:formatCode>
                <c:ptCount val="5"/>
                <c:pt idx="0">
                  <c:v>6347</c:v>
                </c:pt>
                <c:pt idx="1">
                  <c:v>9850</c:v>
                </c:pt>
                <c:pt idx="2">
                  <c:v>18000</c:v>
                </c:pt>
                <c:pt idx="4">
                  <c:v>75000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gapDepth val="0"/>
        <c:shape val="box"/>
        <c:axId val="256205184"/>
        <c:axId val="262302336"/>
        <c:axId val="0"/>
      </c:bar3DChart>
      <c:catAx>
        <c:axId val="256205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674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21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6230233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6230233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256205184"/>
        <c:crosses val="autoZero"/>
        <c:crossBetween val="between"/>
      </c:valAx>
      <c:spPr>
        <a:noFill/>
        <a:ln w="53918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45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32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CC99FF"/>
            </a:solidFill>
            <a:ln w="269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Mode val="edge"/>
                  <c:yMode val="edge"/>
                  <c:x val="0.18095238095238095"/>
                  <c:y val="6.71140939597315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Mode val="edge"/>
                  <c:yMode val="edge"/>
                  <c:x val="0.34047619047619049"/>
                  <c:y val="0.161073825503355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Mode val="edge"/>
                  <c:yMode val="edge"/>
                  <c:x val="0.49047619047619045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Mode val="edge"/>
                  <c:yMode val="edge"/>
                  <c:x val="0.99523809523809526"/>
                  <c:y val="0"/>
                </c:manualLayout>
              </c:layout>
              <c:spPr>
                <a:noFill/>
                <a:ln w="53801">
                  <a:noFill/>
                </a:ln>
              </c:spPr>
              <c:txPr>
                <a:bodyPr/>
                <a:lstStyle/>
                <a:p>
                  <a:pPr>
                    <a:defRPr sz="953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Mode val="edge"/>
                  <c:yMode val="edge"/>
                  <c:x val="0.8"/>
                  <c:y val="1.34228187919463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>
                <a:noFill/>
                <a:ln w="53801">
                  <a:noFill/>
                </a:ln>
              </c:spPr>
              <c:txPr>
                <a:bodyPr/>
                <a:lstStyle/>
                <a:p>
                  <a:pPr>
                    <a:defRPr sz="953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53801">
                <a:noFill/>
              </a:ln>
            </c:spPr>
            <c:txPr>
              <a:bodyPr/>
              <a:lstStyle/>
              <a:p>
                <a:pPr>
                  <a:defRPr sz="1695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Sheet1!$B$1:$I$1</c:f>
              <c:strCach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***</c:v>
                </c:pt>
                <c:pt idx="4">
                  <c:v>2017</c:v>
                </c:pt>
              </c:strCache>
            </c:strRef>
          </c:cat>
          <c:val>
            <c:numRef>
              <c:f>Sheet1!$B$2:$I$2</c:f>
              <c:numCache>
                <c:formatCode>#,##0</c:formatCode>
                <c:ptCount val="5"/>
                <c:pt idx="0">
                  <c:v>30</c:v>
                </c:pt>
                <c:pt idx="1">
                  <c:v>23</c:v>
                </c:pt>
                <c:pt idx="2">
                  <c:v>30</c:v>
                </c:pt>
                <c:pt idx="4">
                  <c:v>30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gapDepth val="0"/>
        <c:shape val="box"/>
        <c:axId val="243699072"/>
        <c:axId val="243700864"/>
        <c:axId val="0"/>
      </c:bar3DChart>
      <c:catAx>
        <c:axId val="243699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672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95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4370086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4370086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243699072"/>
        <c:crosses val="autoZero"/>
        <c:crossBetween val="between"/>
      </c:valAx>
      <c:spPr>
        <a:noFill/>
        <a:ln w="5380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377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46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99CC00"/>
            </a:solidFill>
            <a:ln w="22974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Mode val="edge"/>
                  <c:yMode val="edge"/>
                  <c:x val="0.12866817155756208"/>
                  <c:y val="0.37946428571428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Mode val="edge"/>
                  <c:yMode val="edge"/>
                  <c:x val="0.30248306997742663"/>
                  <c:y val="0.281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Mode val="edge"/>
                  <c:yMode val="edge"/>
                  <c:x val="0.46952595936794583"/>
                  <c:y val="0.31696428571428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Mode val="edge"/>
                  <c:yMode val="edge"/>
                  <c:x val="0.99097065462753953"/>
                  <c:y val="0"/>
                </c:manualLayout>
              </c:layout>
              <c:spPr>
                <a:noFill/>
                <a:ln w="45948">
                  <a:noFill/>
                </a:ln>
              </c:spPr>
              <c:txPr>
                <a:bodyPr/>
                <a:lstStyle/>
                <a:p>
                  <a:pPr>
                    <a:defRPr sz="1447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Mode val="edge"/>
                  <c:yMode val="edge"/>
                  <c:x val="0.81264108352144471"/>
                  <c:y val="5.35714285714285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>
                <a:noFill/>
                <a:ln w="45948">
                  <a:noFill/>
                </a:ln>
              </c:spPr>
              <c:txPr>
                <a:bodyPr/>
                <a:lstStyle/>
                <a:p>
                  <a:pPr>
                    <a:defRPr sz="1447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45948">
                <a:noFill/>
              </a:ln>
            </c:spPr>
            <c:txPr>
              <a:bodyPr/>
              <a:lstStyle/>
              <a:p>
                <a:pPr>
                  <a:defRPr sz="1538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Sheet1!$B$1:$I$1</c:f>
              <c:strCache>
                <c:ptCount val="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***</c:v>
                </c:pt>
                <c:pt idx="4">
                  <c:v>2017</c:v>
                </c:pt>
              </c:strCache>
            </c:strRef>
          </c:cat>
          <c:val>
            <c:numRef>
              <c:f>Sheet1!$B$2:$I$2</c:f>
              <c:numCache>
                <c:formatCode>#,##0</c:formatCode>
                <c:ptCount val="5"/>
                <c:pt idx="0">
                  <c:v>40700</c:v>
                </c:pt>
                <c:pt idx="1">
                  <c:v>50042</c:v>
                </c:pt>
                <c:pt idx="2">
                  <c:v>45784</c:v>
                </c:pt>
                <c:pt idx="4">
                  <c:v>75000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gapDepth val="0"/>
        <c:shape val="box"/>
        <c:axId val="256141184"/>
        <c:axId val="256142720"/>
        <c:axId val="0"/>
      </c:bar3DChart>
      <c:catAx>
        <c:axId val="256141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574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538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561427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5614272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256141184"/>
        <c:crosses val="autoZero"/>
        <c:crossBetween val="between"/>
      </c:valAx>
      <c:spPr>
        <a:noFill/>
        <a:ln w="45948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64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55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9CB9D3C-A135-433F-9B4F-4B58361D54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5214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652E61D5-DCE5-46DC-8C74-147118431A25}" type="slidenum">
              <a:rPr lang="ru-RU" altLang="ru-RU" sz="1200"/>
              <a:pPr algn="r" eaLnBrk="1" hangingPunct="1"/>
              <a:t>23</a:t>
            </a:fld>
            <a:endParaRPr lang="ru-RU" altLang="ru-RU" sz="1200"/>
          </a:p>
        </p:txBody>
      </p:sp>
      <p:sp>
        <p:nvSpPr>
          <p:cNvPr id="1300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94864D2-0202-411F-9056-868F21A2BCD1}" type="slidenum">
              <a:rPr lang="ru-RU" altLang="ru-RU" sz="1200"/>
              <a:pPr algn="r" eaLnBrk="1" hangingPunct="1"/>
              <a:t>29</a:t>
            </a:fld>
            <a:endParaRPr lang="ru-RU" altLang="ru-RU" sz="1200"/>
          </a:p>
        </p:txBody>
      </p:sp>
      <p:sp>
        <p:nvSpPr>
          <p:cNvPr id="1382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0FD34F7-4863-4142-8332-F5A02ACA2902}" type="slidenum">
              <a:rPr lang="ru-RU" altLang="ru-RU" sz="1200"/>
              <a:pPr algn="r" eaLnBrk="1" hangingPunct="1"/>
              <a:t>34</a:t>
            </a:fld>
            <a:endParaRPr lang="ru-RU" altLang="ru-RU" sz="1200"/>
          </a:p>
        </p:txBody>
      </p:sp>
      <p:sp>
        <p:nvSpPr>
          <p:cNvPr id="1658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411BB302-DE8B-4911-8B80-838838E23EC6}" type="slidenum">
              <a:rPr lang="ru-RU" altLang="ru-RU" sz="1200"/>
              <a:pPr algn="r" eaLnBrk="1" hangingPunct="1"/>
              <a:t>39</a:t>
            </a:fld>
            <a:endParaRPr lang="ru-RU" altLang="ru-RU" sz="1200"/>
          </a:p>
        </p:txBody>
      </p:sp>
      <p:sp>
        <p:nvSpPr>
          <p:cNvPr id="1587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048000"/>
            <a:ext cx="6400800" cy="685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87B386BD-15DE-4A53-A4C3-A6EBD2E51A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73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6C86C-F281-4557-A29D-04E8FD951B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937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10E58-997D-46A2-967E-7DFBA2E178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110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A79F788-871F-44A9-A985-DC1E262A0E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356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C4FC7-D3D7-4C08-8A40-FDE1675595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165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8D6AB-5072-4BF2-B61E-ADB0097780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840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A9ECE-AACB-4DAE-87CD-363BB3ECFE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938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E74A0-CE0D-4540-9F3B-D49A53094E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162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180E4-7C21-4905-A602-C47BC24C04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089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AC572-4CFA-4C06-804E-3C80416756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876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BDBD7-582C-4E73-BEB1-324B2B877F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672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C30BA4-2D80-45C4-A35B-BE718C0816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590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A7F76791-D1BD-450B-96B7-B5B9220B53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1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pegas.bsu.edu.ru/" TargetMode="External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94.jpeg"/><Relationship Id="rId5" Type="http://schemas.openxmlformats.org/officeDocument/2006/relationships/image" Target="../media/image97.png"/><Relationship Id="rId10" Type="http://schemas.openxmlformats.org/officeDocument/2006/relationships/hyperlink" Target="http://pegas.bsu.edu.ru/" TargetMode="External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18" Type="http://schemas.openxmlformats.org/officeDocument/2006/relationships/image" Target="../media/image125.png"/><Relationship Id="rId26" Type="http://schemas.openxmlformats.org/officeDocument/2006/relationships/image" Target="../media/image132.png"/><Relationship Id="rId3" Type="http://schemas.openxmlformats.org/officeDocument/2006/relationships/image" Target="../media/image111.jpeg"/><Relationship Id="rId21" Type="http://schemas.openxmlformats.org/officeDocument/2006/relationships/image" Target="../media/image127.pn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17" Type="http://schemas.openxmlformats.org/officeDocument/2006/relationships/hyperlink" Target="http://www.biomedcentral.com/" TargetMode="External"/><Relationship Id="rId25" Type="http://schemas.openxmlformats.org/officeDocument/2006/relationships/image" Target="../media/image131.png"/><Relationship Id="rId33" Type="http://schemas.openxmlformats.org/officeDocument/2006/relationships/image" Target="../media/image139.jpeg"/><Relationship Id="rId2" Type="http://schemas.openxmlformats.org/officeDocument/2006/relationships/image" Target="../media/image110.png"/><Relationship Id="rId16" Type="http://schemas.openxmlformats.org/officeDocument/2006/relationships/image" Target="../media/image124.png"/><Relationship Id="rId20" Type="http://schemas.openxmlformats.org/officeDocument/2006/relationships/image" Target="../media/image28.png"/><Relationship Id="rId29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24" Type="http://schemas.openxmlformats.org/officeDocument/2006/relationships/image" Target="../media/image130.png"/><Relationship Id="rId32" Type="http://schemas.openxmlformats.org/officeDocument/2006/relationships/image" Target="../media/image138.png"/><Relationship Id="rId5" Type="http://schemas.openxmlformats.org/officeDocument/2006/relationships/image" Target="../media/image113.wmf"/><Relationship Id="rId15" Type="http://schemas.openxmlformats.org/officeDocument/2006/relationships/image" Target="../media/image123.jpeg"/><Relationship Id="rId23" Type="http://schemas.openxmlformats.org/officeDocument/2006/relationships/image" Target="../media/image129.png"/><Relationship Id="rId28" Type="http://schemas.openxmlformats.org/officeDocument/2006/relationships/image" Target="../media/image134.png"/><Relationship Id="rId10" Type="http://schemas.openxmlformats.org/officeDocument/2006/relationships/image" Target="../media/image118.png"/><Relationship Id="rId19" Type="http://schemas.openxmlformats.org/officeDocument/2006/relationships/image" Target="../media/image126.png"/><Relationship Id="rId31" Type="http://schemas.openxmlformats.org/officeDocument/2006/relationships/image" Target="../media/image137.jpeg"/><Relationship Id="rId4" Type="http://schemas.openxmlformats.org/officeDocument/2006/relationships/image" Target="../media/image112.png"/><Relationship Id="rId9" Type="http://schemas.openxmlformats.org/officeDocument/2006/relationships/image" Target="../media/image117.png"/><Relationship Id="rId14" Type="http://schemas.openxmlformats.org/officeDocument/2006/relationships/image" Target="../media/image122.png"/><Relationship Id="rId22" Type="http://schemas.openxmlformats.org/officeDocument/2006/relationships/image" Target="../media/image128.png"/><Relationship Id="rId27" Type="http://schemas.openxmlformats.org/officeDocument/2006/relationships/image" Target="../media/image133.png"/><Relationship Id="rId30" Type="http://schemas.openxmlformats.org/officeDocument/2006/relationships/image" Target="../media/image1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png"/><Relationship Id="rId4" Type="http://schemas.openxmlformats.org/officeDocument/2006/relationships/image" Target="../media/image1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jpeg"/><Relationship Id="rId5" Type="http://schemas.openxmlformats.org/officeDocument/2006/relationships/image" Target="../media/image17.png"/><Relationship Id="rId4" Type="http://schemas.openxmlformats.org/officeDocument/2006/relationships/image" Target="../media/image16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75.jpeg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12" Type="http://schemas.openxmlformats.org/officeDocument/2006/relationships/image" Target="../media/image174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11" Type="http://schemas.openxmlformats.org/officeDocument/2006/relationships/image" Target="../media/image173.png"/><Relationship Id="rId5" Type="http://schemas.openxmlformats.org/officeDocument/2006/relationships/image" Target="../media/image167.png"/><Relationship Id="rId10" Type="http://schemas.openxmlformats.org/officeDocument/2006/relationships/image" Target="../media/image172.png"/><Relationship Id="rId4" Type="http://schemas.openxmlformats.org/officeDocument/2006/relationships/image" Target="../media/image166.png"/><Relationship Id="rId9" Type="http://schemas.openxmlformats.org/officeDocument/2006/relationships/image" Target="../media/image1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79.png"/><Relationship Id="rId4" Type="http://schemas.openxmlformats.org/officeDocument/2006/relationships/image" Target="../media/image17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81.png"/><Relationship Id="rId7" Type="http://schemas.openxmlformats.org/officeDocument/2006/relationships/image" Target="../media/image18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hyperlink" Target="http://biblio-rfid.ru/content/view/15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17.png"/><Relationship Id="rId4" Type="http://schemas.openxmlformats.org/officeDocument/2006/relationships/hyperlink" Target="http://biblio-rfid.ru/content/view/16/" TargetMode="External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10" name="Picture 50" descr="D:\Рабочий стол\Документы\Проекты\Отчеты\2012\Проект сайта\логотип и баннер\лого-библиотека копия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709" y="284679"/>
            <a:ext cx="1252833" cy="1315375"/>
          </a:xfrm>
          <a:prstGeom prst="rect">
            <a:avLst/>
          </a:prstGeom>
          <a:noFill/>
          <a:effectLst>
            <a:glow rad="101600">
              <a:srgbClr val="00B05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827088" y="2276475"/>
            <a:ext cx="7561262" cy="35290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3600" b="1" smtClean="0">
                <a:solidFill>
                  <a:srgbClr val="000066"/>
                </a:solidFill>
                <a:latin typeface="Bookman Old Style" pitchFamily="18" charset="0"/>
              </a:rPr>
              <a:t>Электронная библиотека в информационном пространстве НИУ «БелГУ»</a:t>
            </a:r>
          </a:p>
          <a:p>
            <a:pPr>
              <a:lnSpc>
                <a:spcPct val="90000"/>
              </a:lnSpc>
            </a:pPr>
            <a:r>
              <a:rPr lang="ru-RU" altLang="ru-RU" sz="3200" b="1" smtClean="0">
                <a:solidFill>
                  <a:srgbClr val="000066"/>
                </a:solidFill>
                <a:latin typeface="Bookman Old Style" pitchFamily="18" charset="0"/>
              </a:rPr>
              <a:t>                               </a:t>
            </a:r>
          </a:p>
          <a:p>
            <a:pPr>
              <a:lnSpc>
                <a:spcPct val="90000"/>
              </a:lnSpc>
            </a:pPr>
            <a:r>
              <a:rPr lang="ru-RU" altLang="ru-RU" sz="3200" b="1" smtClean="0">
                <a:solidFill>
                  <a:srgbClr val="000066"/>
                </a:solidFill>
                <a:latin typeface="Bookman Old Style" pitchFamily="18" charset="0"/>
              </a:rPr>
              <a:t>                                       </a:t>
            </a:r>
          </a:p>
          <a:p>
            <a:pPr>
              <a:lnSpc>
                <a:spcPct val="90000"/>
              </a:lnSpc>
            </a:pPr>
            <a:r>
              <a:rPr lang="ru-RU" altLang="ru-RU" sz="3200" b="1" smtClean="0">
                <a:solidFill>
                  <a:srgbClr val="000066"/>
                </a:solidFill>
                <a:latin typeface="Bookman Old Style" pitchFamily="18" charset="0"/>
              </a:rPr>
              <a:t>                                        </a:t>
            </a:r>
            <a:r>
              <a:rPr lang="ru-RU" altLang="ru-RU" sz="1600" b="1" smtClean="0">
                <a:solidFill>
                  <a:srgbClr val="000066"/>
                </a:solidFill>
                <a:latin typeface="Arial" charset="0"/>
              </a:rPr>
              <a:t>Н.С. Порощай, </a:t>
            </a:r>
          </a:p>
          <a:p>
            <a:pPr>
              <a:lnSpc>
                <a:spcPct val="90000"/>
              </a:lnSpc>
            </a:pPr>
            <a:r>
              <a:rPr lang="ru-RU" altLang="ru-RU" sz="1600" b="1" smtClean="0">
                <a:solidFill>
                  <a:srgbClr val="000066"/>
                </a:solidFill>
                <a:latin typeface="Arial" charset="0"/>
              </a:rPr>
              <a:t>                                       заместитель директора  НБ им. Н.Н. Страхова</a:t>
            </a:r>
          </a:p>
          <a:p>
            <a:pPr>
              <a:lnSpc>
                <a:spcPct val="90000"/>
              </a:lnSpc>
            </a:pPr>
            <a:r>
              <a:rPr lang="ru-RU" altLang="ru-RU" sz="2000" b="1" smtClean="0">
                <a:solidFill>
                  <a:srgbClr val="000066"/>
                </a:solidFill>
                <a:latin typeface="Arial" charset="0"/>
              </a:rPr>
              <a:t>                                                           </a:t>
            </a:r>
            <a:r>
              <a:rPr lang="ru-RU" altLang="ru-RU" sz="1600" b="1" smtClean="0">
                <a:solidFill>
                  <a:srgbClr val="000066"/>
                </a:solidFill>
                <a:latin typeface="Arial" charset="0"/>
              </a:rPr>
              <a:t>г. Воронеж, 2 октября 2013 г.</a:t>
            </a:r>
          </a:p>
        </p:txBody>
      </p:sp>
      <p:pic>
        <p:nvPicPr>
          <p:cNvPr id="15409" name="Picture 49" descr="Gerb-belguB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650" y="260350"/>
            <a:ext cx="1014413" cy="15128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4267200" y="1828800"/>
            <a:ext cx="457200" cy="762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3419475" y="2349500"/>
            <a:ext cx="26670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2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1200" b="1">
                <a:solidFill>
                  <a:srgbClr val="000066"/>
                </a:solidFill>
                <a:latin typeface="Century Schoolbook" pitchFamily="18" charset="0"/>
              </a:rPr>
              <a:t>Научная библиотека НИУ БелГУ</a:t>
            </a:r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250825" y="2781300"/>
            <a:ext cx="2667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2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1200" b="1">
                <a:solidFill>
                  <a:srgbClr val="000066"/>
                </a:solidFill>
                <a:latin typeface="Century Schoolbook" pitchFamily="18" charset="0"/>
              </a:rPr>
              <a:t>Библиотека Старооскольского</a:t>
            </a:r>
          </a:p>
          <a:p>
            <a:pPr algn="ctr"/>
            <a:r>
              <a:rPr lang="ru-RU" altLang="ru-RU" sz="1200" b="1">
                <a:solidFill>
                  <a:srgbClr val="000066"/>
                </a:solidFill>
                <a:latin typeface="Century Schoolbook" pitchFamily="18" charset="0"/>
              </a:rPr>
              <a:t>филиала НИУ БелГУ</a:t>
            </a:r>
          </a:p>
        </p:txBody>
      </p:sp>
      <p:sp>
        <p:nvSpPr>
          <p:cNvPr id="111621" name="Rectangle 5"/>
          <p:cNvSpPr>
            <a:spLocks noChangeArrowheads="1"/>
          </p:cNvSpPr>
          <p:nvPr/>
        </p:nvSpPr>
        <p:spPr bwMode="auto">
          <a:xfrm>
            <a:off x="6372225" y="2636838"/>
            <a:ext cx="2522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2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1200" b="1">
                <a:solidFill>
                  <a:srgbClr val="000066"/>
                </a:solidFill>
                <a:latin typeface="Century Schoolbook" pitchFamily="18" charset="0"/>
              </a:rPr>
              <a:t>Библиотека Алексеевского</a:t>
            </a:r>
          </a:p>
          <a:p>
            <a:pPr algn="ctr"/>
            <a:r>
              <a:rPr lang="ru-RU" altLang="ru-RU" sz="1200" b="1">
                <a:solidFill>
                  <a:srgbClr val="000066"/>
                </a:solidFill>
                <a:latin typeface="Century Schoolbook" pitchFamily="18" charset="0"/>
              </a:rPr>
              <a:t>филиала НИУ БелГУ</a:t>
            </a:r>
          </a:p>
        </p:txBody>
      </p:sp>
      <p:sp>
        <p:nvSpPr>
          <p:cNvPr id="111622" name="Rectangle 6"/>
          <p:cNvSpPr>
            <a:spLocks noChangeArrowheads="1"/>
          </p:cNvSpPr>
          <p:nvPr/>
        </p:nvSpPr>
        <p:spPr bwMode="auto">
          <a:xfrm>
            <a:off x="323850" y="5516563"/>
            <a:ext cx="25908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2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1200" b="1">
                <a:solidFill>
                  <a:srgbClr val="000066"/>
                </a:solidFill>
                <a:latin typeface="Century Schoolbook" pitchFamily="18" charset="0"/>
              </a:rPr>
              <a:t>Библиотека Белгородского</a:t>
            </a:r>
          </a:p>
          <a:p>
            <a:pPr algn="ctr"/>
            <a:r>
              <a:rPr lang="ru-RU" altLang="ru-RU" sz="1200" b="1">
                <a:solidFill>
                  <a:srgbClr val="000066"/>
                </a:solidFill>
                <a:latin typeface="Century Schoolbook" pitchFamily="18" charset="0"/>
              </a:rPr>
              <a:t>медицинского колледжа</a:t>
            </a:r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2195513" y="5876925"/>
            <a:ext cx="36576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2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1200" b="1">
                <a:solidFill>
                  <a:srgbClr val="000066"/>
                </a:solidFill>
                <a:latin typeface="Century Schoolbook" pitchFamily="18" charset="0"/>
              </a:rPr>
              <a:t>Библиотека регионального института повышения</a:t>
            </a:r>
            <a:br>
              <a:rPr lang="ru-RU" altLang="ru-RU" sz="1200" b="1">
                <a:solidFill>
                  <a:srgbClr val="000066"/>
                </a:solidFill>
                <a:latin typeface="Century Schoolbook" pitchFamily="18" charset="0"/>
              </a:rPr>
            </a:br>
            <a:r>
              <a:rPr lang="ru-RU" altLang="ru-RU" sz="1200" b="1">
                <a:solidFill>
                  <a:srgbClr val="000066"/>
                </a:solidFill>
                <a:latin typeface="Century Schoolbook" pitchFamily="18" charset="0"/>
              </a:rPr>
              <a:t>квалификации и профессиональной переподготовки специалистов</a:t>
            </a:r>
          </a:p>
        </p:txBody>
      </p:sp>
      <p:sp>
        <p:nvSpPr>
          <p:cNvPr id="111624" name="Line 8"/>
          <p:cNvSpPr>
            <a:spLocks noChangeShapeType="1"/>
          </p:cNvSpPr>
          <p:nvPr/>
        </p:nvSpPr>
        <p:spPr bwMode="auto">
          <a:xfrm flipH="1">
            <a:off x="3048000" y="2819400"/>
            <a:ext cx="1676400" cy="2057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1625" name="Line 9"/>
          <p:cNvSpPr>
            <a:spLocks noChangeShapeType="1"/>
          </p:cNvSpPr>
          <p:nvPr/>
        </p:nvSpPr>
        <p:spPr bwMode="auto">
          <a:xfrm flipH="1">
            <a:off x="3048000" y="2819400"/>
            <a:ext cx="1752600" cy="2057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1626" name="Line 10"/>
          <p:cNvSpPr>
            <a:spLocks noChangeShapeType="1"/>
          </p:cNvSpPr>
          <p:nvPr/>
        </p:nvSpPr>
        <p:spPr bwMode="auto">
          <a:xfrm>
            <a:off x="4876800" y="2895600"/>
            <a:ext cx="175260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1627" name="Line 11"/>
          <p:cNvSpPr>
            <a:spLocks noChangeShapeType="1"/>
          </p:cNvSpPr>
          <p:nvPr/>
        </p:nvSpPr>
        <p:spPr bwMode="auto">
          <a:xfrm flipV="1">
            <a:off x="2057400" y="2286000"/>
            <a:ext cx="1371600" cy="3810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11628" name="Picture 12"/>
          <p:cNvPicPr>
            <a:picLocks noChangeAspect="1" noChangeArrowheads="1"/>
          </p:cNvPicPr>
          <p:nvPr/>
        </p:nvPicPr>
        <p:blipFill>
          <a:blip r:embed="rId2" cstate="email">
            <a:lum bright="-12000"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25" y="981075"/>
            <a:ext cx="2520950" cy="1658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629" name="Picture 13"/>
          <p:cNvPicPr>
            <a:picLocks noChangeAspect="1" noChangeArrowheads="1"/>
          </p:cNvPicPr>
          <p:nvPr/>
        </p:nvPicPr>
        <p:blipFill>
          <a:blip r:embed="rId3">
            <a:lum bright="-18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25538"/>
            <a:ext cx="2570163" cy="1657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630" name="Picture 14"/>
          <p:cNvPicPr>
            <a:picLocks noChangeAspect="1" noChangeArrowheads="1"/>
          </p:cNvPicPr>
          <p:nvPr/>
        </p:nvPicPr>
        <p:blipFill>
          <a:blip r:embed="rId4">
            <a:lum bright="-18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00" y="4365625"/>
            <a:ext cx="2209800" cy="1504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631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475" y="476250"/>
            <a:ext cx="2590800" cy="1873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632" name="Picture 16"/>
          <p:cNvPicPr>
            <a:picLocks noChangeAspect="1" noChangeArrowheads="1"/>
          </p:cNvPicPr>
          <p:nvPr/>
        </p:nvPicPr>
        <p:blipFill>
          <a:blip r:embed="rId6" cstate="email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3860800"/>
            <a:ext cx="2570163" cy="1655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633" name="Rectangle 17"/>
          <p:cNvSpPr>
            <a:spLocks noChangeArrowheads="1"/>
          </p:cNvSpPr>
          <p:nvPr/>
        </p:nvSpPr>
        <p:spPr bwMode="auto">
          <a:xfrm>
            <a:off x="6227763" y="5516563"/>
            <a:ext cx="251777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27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1200" b="1">
                <a:solidFill>
                  <a:srgbClr val="000066"/>
                </a:solidFill>
                <a:latin typeface="Century Schoolbook" pitchFamily="18" charset="0"/>
              </a:rPr>
              <a:t>Библиотека</a:t>
            </a:r>
            <a:r>
              <a:rPr lang="en-US" altLang="ru-RU" sz="1200" b="1">
                <a:solidFill>
                  <a:srgbClr val="000066"/>
                </a:solidFill>
                <a:latin typeface="Century Schoolbook" pitchFamily="18" charset="0"/>
              </a:rPr>
              <a:t> </a:t>
            </a:r>
            <a:r>
              <a:rPr lang="ru-RU" altLang="ru-RU" sz="1200" b="1">
                <a:solidFill>
                  <a:srgbClr val="000066"/>
                </a:solidFill>
                <a:latin typeface="Century Schoolbook" pitchFamily="18" charset="0"/>
              </a:rPr>
              <a:t>Белгородской</a:t>
            </a:r>
          </a:p>
          <a:p>
            <a:pPr algn="ctr"/>
            <a:r>
              <a:rPr lang="ru-RU" altLang="ru-RU" sz="1200" b="1">
                <a:solidFill>
                  <a:srgbClr val="000066"/>
                </a:solidFill>
                <a:latin typeface="Century Schoolbook" pitchFamily="18" charset="0"/>
              </a:rPr>
              <a:t>Православной Духовной </a:t>
            </a:r>
          </a:p>
          <a:p>
            <a:pPr algn="ctr"/>
            <a:r>
              <a:rPr lang="ru-RU" altLang="ru-RU" sz="1200" b="1">
                <a:solidFill>
                  <a:srgbClr val="000066"/>
                </a:solidFill>
                <a:latin typeface="Century Schoolbook" pitchFamily="18" charset="0"/>
              </a:rPr>
              <a:t>семинарии</a:t>
            </a:r>
          </a:p>
        </p:txBody>
      </p:sp>
      <p:sp>
        <p:nvSpPr>
          <p:cNvPr id="111634" name="Oval 18"/>
          <p:cNvSpPr>
            <a:spLocks noChangeArrowheads="1"/>
          </p:cNvSpPr>
          <p:nvPr/>
        </p:nvSpPr>
        <p:spPr bwMode="auto">
          <a:xfrm>
            <a:off x="2700338" y="2781300"/>
            <a:ext cx="4319587" cy="1584325"/>
          </a:xfrm>
          <a:prstGeom prst="ellipse">
            <a:avLst/>
          </a:prstGeom>
          <a:noFill/>
          <a:ln w="41275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25999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indent="3571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223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ru-RU" altLang="ru-RU" sz="20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Корпоративная</a:t>
            </a:r>
          </a:p>
          <a:p>
            <a:pPr eaLnBrk="1" hangingPunct="1">
              <a:spcBef>
                <a:spcPct val="20000"/>
              </a:spcBef>
            </a:pPr>
            <a:r>
              <a:rPr lang="ru-RU" altLang="ru-RU" sz="20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Библиотечная </a:t>
            </a:r>
          </a:p>
          <a:p>
            <a:pPr eaLnBrk="1" hangingPunct="1">
              <a:spcBef>
                <a:spcPct val="20000"/>
              </a:spcBef>
            </a:pPr>
            <a:r>
              <a:rPr lang="ru-RU" altLang="ru-RU" sz="20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Система НИУ «БелГУ»</a:t>
            </a:r>
          </a:p>
        </p:txBody>
      </p:sp>
      <p:pic>
        <p:nvPicPr>
          <p:cNvPr id="111635" name="Picture 1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788" y="4292600"/>
            <a:ext cx="2374900" cy="13684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739" name="Group 16"/>
          <p:cNvGrpSpPr>
            <a:grpSpLocks/>
          </p:cNvGrpSpPr>
          <p:nvPr/>
        </p:nvGrpSpPr>
        <p:grpSpPr bwMode="auto">
          <a:xfrm>
            <a:off x="1547813" y="981075"/>
            <a:ext cx="5903912" cy="5618163"/>
            <a:chOff x="1020" y="617"/>
            <a:chExt cx="3629" cy="3539"/>
          </a:xfrm>
        </p:grpSpPr>
        <p:sp>
          <p:nvSpPr>
            <p:cNvPr id="14347" name="_s1034"/>
            <p:cNvSpPr>
              <a:spLocks noChangeArrowheads="1" noTextEdit="1"/>
            </p:cNvSpPr>
            <p:nvPr/>
          </p:nvSpPr>
          <p:spPr bwMode="auto">
            <a:xfrm>
              <a:off x="2064" y="617"/>
              <a:ext cx="1497" cy="1634"/>
            </a:xfrm>
            <a:prstGeom prst="ellipse">
              <a:avLst/>
            </a:prstGeom>
            <a:solidFill>
              <a:srgbClr val="FFCC66">
                <a:alpha val="47842"/>
              </a:srgbClr>
            </a:solidFill>
            <a:ln w="4699">
              <a:solidFill>
                <a:schemeClr val="bg2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tIns="0" rIns="0" bIns="0" anchor="ctr"/>
            <a:lstStyle/>
            <a:p>
              <a:pPr algn="ctr"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4348" name="TextBox 1"/>
            <p:cNvSpPr txBox="1">
              <a:spLocks noChangeArrowheads="1"/>
            </p:cNvSpPr>
            <p:nvPr/>
          </p:nvSpPr>
          <p:spPr bwMode="auto">
            <a:xfrm>
              <a:off x="2290" y="754"/>
              <a:ext cx="1089" cy="520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altLang="ru-RU" sz="1600" b="1">
                  <a:latin typeface="Century Schoolbook" pitchFamily="18" charset="0"/>
                </a:rPr>
                <a:t>КНИЖНЫЕ ИЗДАНИЯ</a:t>
              </a:r>
            </a:p>
            <a:p>
              <a:pPr algn="ctr" eaLnBrk="1" hangingPunct="1">
                <a:lnSpc>
                  <a:spcPct val="115000"/>
                </a:lnSpc>
              </a:pPr>
              <a:r>
                <a:rPr lang="ru-RU" altLang="ru-RU" sz="1400" b="1" i="1">
                  <a:latin typeface="Century Schoolbook" pitchFamily="18" charset="0"/>
                </a:rPr>
                <a:t>144 847 записей</a:t>
              </a:r>
            </a:p>
          </p:txBody>
        </p:sp>
        <p:sp>
          <p:nvSpPr>
            <p:cNvPr id="14349" name="_s1032"/>
            <p:cNvSpPr>
              <a:spLocks noChangeArrowheads="1" noTextEdit="1"/>
            </p:cNvSpPr>
            <p:nvPr/>
          </p:nvSpPr>
          <p:spPr bwMode="auto">
            <a:xfrm>
              <a:off x="2714" y="2455"/>
              <a:ext cx="1597" cy="1701"/>
            </a:xfrm>
            <a:prstGeom prst="ellipse">
              <a:avLst/>
            </a:prstGeom>
            <a:solidFill>
              <a:srgbClr val="0000CC">
                <a:alpha val="30196"/>
              </a:srgbClr>
            </a:solidFill>
            <a:ln w="4699">
              <a:solidFill>
                <a:schemeClr val="folHlink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tIns="0" rIns="0" bIns="0" anchor="ctr"/>
            <a:lstStyle/>
            <a:p>
              <a:pPr algn="ctr"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4350" name="_s1032"/>
            <p:cNvSpPr>
              <a:spLocks noChangeArrowheads="1" noTextEdit="1"/>
            </p:cNvSpPr>
            <p:nvPr/>
          </p:nvSpPr>
          <p:spPr bwMode="auto">
            <a:xfrm>
              <a:off x="3053" y="1179"/>
              <a:ext cx="1596" cy="1701"/>
            </a:xfrm>
            <a:prstGeom prst="ellipse">
              <a:avLst/>
            </a:prstGeom>
            <a:solidFill>
              <a:srgbClr val="0099FF">
                <a:alpha val="50195"/>
              </a:srgbClr>
            </a:solidFill>
            <a:ln w="4699">
              <a:solidFill>
                <a:schemeClr val="folHlink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tIns="0" rIns="0" bIns="0" anchor="ctr"/>
            <a:lstStyle/>
            <a:p>
              <a:pPr algn="ctr"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4351" name="TextBox 1"/>
            <p:cNvSpPr txBox="1">
              <a:spLocks noChangeArrowheads="1"/>
            </p:cNvSpPr>
            <p:nvPr/>
          </p:nvSpPr>
          <p:spPr bwMode="auto">
            <a:xfrm>
              <a:off x="3537" y="1793"/>
              <a:ext cx="1065" cy="366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altLang="ru-RU" sz="1600" b="1">
                  <a:latin typeface="Century Schoolbook" pitchFamily="18" charset="0"/>
                </a:rPr>
                <a:t>СТАТЬИ</a:t>
              </a:r>
            </a:p>
            <a:p>
              <a:pPr algn="ctr" eaLnBrk="1" hangingPunct="1">
                <a:lnSpc>
                  <a:spcPct val="115000"/>
                </a:lnSpc>
              </a:pPr>
              <a:r>
                <a:rPr lang="ru-RU" altLang="ru-RU" sz="1400" b="1" i="1">
                  <a:latin typeface="Century Schoolbook" pitchFamily="18" charset="0"/>
                </a:rPr>
                <a:t>30 743 записи</a:t>
              </a:r>
            </a:p>
          </p:txBody>
        </p:sp>
        <p:sp>
          <p:nvSpPr>
            <p:cNvPr id="14352" name="_s1030"/>
            <p:cNvSpPr>
              <a:spLocks noChangeArrowheads="1" noTextEdit="1"/>
            </p:cNvSpPr>
            <p:nvPr/>
          </p:nvSpPr>
          <p:spPr bwMode="auto">
            <a:xfrm>
              <a:off x="1359" y="2407"/>
              <a:ext cx="1598" cy="1701"/>
            </a:xfrm>
            <a:prstGeom prst="ellipse">
              <a:avLst/>
            </a:prstGeom>
            <a:solidFill>
              <a:schemeClr val="hlink">
                <a:alpha val="50195"/>
              </a:schemeClr>
            </a:solidFill>
            <a:ln w="4670">
              <a:solidFill>
                <a:schemeClr val="hlink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tIns="0" rIns="0" bIns="0" anchor="ctr"/>
            <a:lstStyle/>
            <a:p>
              <a:pPr algn="ctr">
                <a:defRPr/>
              </a:pPr>
              <a:endParaRPr lang="ru-RU">
                <a:latin typeface="Arial" pitchFamily="34" charset="0"/>
              </a:endParaRPr>
            </a:p>
          </p:txBody>
        </p:sp>
        <p:sp>
          <p:nvSpPr>
            <p:cNvPr id="14353" name="TextBox 1"/>
            <p:cNvSpPr txBox="1">
              <a:spLocks noChangeArrowheads="1"/>
            </p:cNvSpPr>
            <p:nvPr/>
          </p:nvSpPr>
          <p:spPr bwMode="auto">
            <a:xfrm>
              <a:off x="2908" y="3258"/>
              <a:ext cx="1403" cy="500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altLang="ru-RU" sz="1400" b="1">
                  <a:latin typeface="Century Schoolbook" pitchFamily="18" charset="0"/>
                </a:rPr>
                <a:t>ПЕРИОДИЧЕСКИЕ ИЗДАНИЯ</a:t>
              </a:r>
            </a:p>
            <a:p>
              <a:pPr algn="ctr" eaLnBrk="1" hangingPunct="1">
                <a:lnSpc>
                  <a:spcPct val="130000"/>
                </a:lnSpc>
              </a:pPr>
              <a:r>
                <a:rPr lang="ru-RU" altLang="ru-RU" sz="1400" b="1" i="1">
                  <a:latin typeface="Century Schoolbook" pitchFamily="18" charset="0"/>
                </a:rPr>
                <a:t>4 026 записей</a:t>
              </a:r>
            </a:p>
          </p:txBody>
        </p:sp>
        <p:sp>
          <p:nvSpPr>
            <p:cNvPr id="14354" name="_s1032"/>
            <p:cNvSpPr>
              <a:spLocks noChangeArrowheads="1" noTextEdit="1"/>
            </p:cNvSpPr>
            <p:nvPr/>
          </p:nvSpPr>
          <p:spPr bwMode="auto">
            <a:xfrm>
              <a:off x="1068" y="1131"/>
              <a:ext cx="1596" cy="1701"/>
            </a:xfrm>
            <a:prstGeom prst="ellipse">
              <a:avLst/>
            </a:prstGeom>
            <a:solidFill>
              <a:srgbClr val="FF0000">
                <a:alpha val="50195"/>
              </a:srgbClr>
            </a:solidFill>
            <a:ln w="4699">
              <a:solidFill>
                <a:schemeClr val="folHlink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0" tIns="0" rIns="0" bIns="0" anchor="ctr"/>
            <a:lstStyle/>
            <a:p>
              <a:pPr algn="ctr">
                <a:defRPr/>
              </a:pPr>
              <a:endParaRPr lang="ru-RU">
                <a:latin typeface="Arial" pitchFamily="34" charset="0"/>
              </a:endParaRPr>
            </a:p>
          </p:txBody>
        </p:sp>
        <p:pic>
          <p:nvPicPr>
            <p:cNvPr id="14355" name="Picture 13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3" y="1509"/>
              <a:ext cx="1984" cy="1744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356" name="TextBox 1"/>
            <p:cNvSpPr txBox="1">
              <a:spLocks noChangeArrowheads="1"/>
            </p:cNvSpPr>
            <p:nvPr/>
          </p:nvSpPr>
          <p:spPr bwMode="auto">
            <a:xfrm>
              <a:off x="1020" y="1793"/>
              <a:ext cx="1235" cy="366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15000"/>
                </a:lnSpc>
              </a:pPr>
              <a:r>
                <a:rPr lang="ru-RU" altLang="ru-RU" sz="1400" b="1">
                  <a:latin typeface="Century Schoolbook" pitchFamily="18" charset="0"/>
                </a:rPr>
                <a:t>ДИССЕРТАЦИИ</a:t>
              </a:r>
            </a:p>
            <a:p>
              <a:pPr algn="ctr" eaLnBrk="1" hangingPunct="1">
                <a:lnSpc>
                  <a:spcPct val="115000"/>
                </a:lnSpc>
              </a:pPr>
              <a:r>
                <a:rPr lang="ru-RU" altLang="ru-RU" sz="1400" b="1" i="1">
                  <a:latin typeface="Century Schoolbook" pitchFamily="18" charset="0"/>
                </a:rPr>
                <a:t>2 872 записи</a:t>
              </a:r>
            </a:p>
          </p:txBody>
        </p:sp>
        <p:sp>
          <p:nvSpPr>
            <p:cNvPr id="14357" name="TextBox 1"/>
            <p:cNvSpPr txBox="1">
              <a:spLocks noChangeArrowheads="1"/>
            </p:cNvSpPr>
            <p:nvPr/>
          </p:nvSpPr>
          <p:spPr bwMode="auto">
            <a:xfrm>
              <a:off x="1359" y="3258"/>
              <a:ext cx="1307" cy="520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15000"/>
                </a:lnSpc>
              </a:pPr>
              <a:r>
                <a:rPr lang="ru-RU" altLang="ru-RU" sz="1400" b="1">
                  <a:latin typeface="Century Schoolbook" pitchFamily="18" charset="0"/>
                </a:rPr>
                <a:t>ЭЛЕКТРОННЫЕ ДОКУМЕНТЫ</a:t>
              </a:r>
            </a:p>
            <a:p>
              <a:pPr algn="ctr" eaLnBrk="1" hangingPunct="1">
                <a:lnSpc>
                  <a:spcPct val="115000"/>
                </a:lnSpc>
              </a:pPr>
              <a:r>
                <a:rPr lang="ru-RU" altLang="ru-RU" sz="1400" b="1" i="1">
                  <a:latin typeface="Century Schoolbook" pitchFamily="18" charset="0"/>
                </a:rPr>
                <a:t>3 663 </a:t>
              </a:r>
            </a:p>
          </p:txBody>
        </p:sp>
      </p:grpSp>
      <p:grpSp>
        <p:nvGrpSpPr>
          <p:cNvPr id="116771" name="Группа 1"/>
          <p:cNvGrpSpPr>
            <a:grpSpLocks/>
          </p:cNvGrpSpPr>
          <p:nvPr/>
        </p:nvGrpSpPr>
        <p:grpSpPr bwMode="auto">
          <a:xfrm>
            <a:off x="179388" y="404813"/>
            <a:ext cx="8785225" cy="576262"/>
            <a:chOff x="323850" y="188913"/>
            <a:chExt cx="8424863" cy="576262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188913"/>
              <a:ext cx="8416925" cy="57626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1187450" y="188913"/>
              <a:ext cx="7561263" cy="576262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altLang="ru-RU" sz="3000" b="1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ookman Old Style" pitchFamily="18" charset="0"/>
                  <a:cs typeface="Arial" charset="0"/>
                </a:rPr>
                <a:t>ЭЛЕКТРОННЫЕ РЕСУРСЫ КБС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39" name="Oval 31"/>
          <p:cNvSpPr>
            <a:spLocks noChangeArrowheads="1"/>
          </p:cNvSpPr>
          <p:nvPr/>
        </p:nvSpPr>
        <p:spPr bwMode="auto">
          <a:xfrm>
            <a:off x="2486730" y="1736724"/>
            <a:ext cx="1081087" cy="504825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>
              <a:latin typeface="Constantia" pitchFamily="18" charset="0"/>
              <a:cs typeface="Arial" charset="0"/>
            </a:endParaRPr>
          </a:p>
        </p:txBody>
      </p:sp>
      <p:grpSp>
        <p:nvGrpSpPr>
          <p:cNvPr id="106502" name="Group 15"/>
          <p:cNvGrpSpPr>
            <a:grpSpLocks/>
          </p:cNvGrpSpPr>
          <p:nvPr/>
        </p:nvGrpSpPr>
        <p:grpSpPr bwMode="auto">
          <a:xfrm>
            <a:off x="179388" y="1196975"/>
            <a:ext cx="4398962" cy="2449513"/>
            <a:chOff x="295" y="618"/>
            <a:chExt cx="2540" cy="1406"/>
          </a:xfrm>
        </p:grpSpPr>
        <p:pic>
          <p:nvPicPr>
            <p:cNvPr id="106503" name="Picture 12"/>
            <p:cNvPicPr>
              <a:picLocks noChangeAspect="1" noChangeArrowheads="1"/>
            </p:cNvPicPr>
            <p:nvPr/>
          </p:nvPicPr>
          <p:blipFill>
            <a:blip r:embed="rId2" cstate="email">
              <a:lum bright="-6000" contras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" y="608"/>
              <a:ext cx="2561" cy="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504" name="Picture 13"/>
            <p:cNvPicPr>
              <a:picLocks noChangeAspect="1" noChangeArrowheads="1"/>
            </p:cNvPicPr>
            <p:nvPr/>
          </p:nvPicPr>
          <p:blipFill>
            <a:blip r:embed="rId3" cstate="email">
              <a:lum bright="-6000" contrast="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" y="1333"/>
              <a:ext cx="2561" cy="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Oval 31"/>
          <p:cNvSpPr>
            <a:spLocks noChangeArrowheads="1"/>
          </p:cNvSpPr>
          <p:nvPr/>
        </p:nvSpPr>
        <p:spPr bwMode="auto">
          <a:xfrm>
            <a:off x="2513138" y="2082271"/>
            <a:ext cx="1265553" cy="459984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>
              <a:latin typeface="Constantia" pitchFamily="18" charset="0"/>
              <a:cs typeface="Arial" charset="0"/>
            </a:endParaRPr>
          </a:p>
        </p:txBody>
      </p:sp>
      <p:pic>
        <p:nvPicPr>
          <p:cNvPr id="43026" name="Picture 18"/>
          <p:cNvPicPr>
            <a:picLocks noChangeAspect="1" noChangeArrowheads="1"/>
          </p:cNvPicPr>
          <p:nvPr/>
        </p:nvPicPr>
        <p:blipFill>
          <a:blip r:embed="rId4" cstate="email">
            <a:lum bright="-12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95" y="3875075"/>
            <a:ext cx="3132122" cy="182247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6509" name="Group 22"/>
          <p:cNvGrpSpPr>
            <a:grpSpLocks/>
          </p:cNvGrpSpPr>
          <p:nvPr/>
        </p:nvGrpSpPr>
        <p:grpSpPr bwMode="auto">
          <a:xfrm>
            <a:off x="977900" y="4868863"/>
            <a:ext cx="3384550" cy="1655762"/>
            <a:chOff x="521" y="2886"/>
            <a:chExt cx="2132" cy="1088"/>
          </a:xfrm>
        </p:grpSpPr>
        <p:pic>
          <p:nvPicPr>
            <p:cNvPr id="43027" name="Picture 19"/>
            <p:cNvPicPr>
              <a:picLocks noChangeAspect="1" noChangeArrowheads="1"/>
            </p:cNvPicPr>
            <p:nvPr/>
          </p:nvPicPr>
          <p:blipFill>
            <a:blip r:embed="rId5" cstate="email">
              <a:lum bright="-6000" contras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2886"/>
              <a:ext cx="2132" cy="726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028" name="Picture 20"/>
            <p:cNvPicPr>
              <a:picLocks noChangeAspect="1" noChangeArrowheads="1"/>
            </p:cNvPicPr>
            <p:nvPr/>
          </p:nvPicPr>
          <p:blipFill>
            <a:blip r:embed="rId6" cstate="email">
              <a:lum bright="-18000" contrast="3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3612"/>
              <a:ext cx="2132" cy="36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029" name="Text Box 21"/>
            <p:cNvSpPr txBox="1">
              <a:spLocks noChangeArrowheads="1"/>
            </p:cNvSpPr>
            <p:nvPr/>
          </p:nvSpPr>
          <p:spPr bwMode="auto">
            <a:xfrm>
              <a:off x="1383" y="3521"/>
              <a:ext cx="408" cy="16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sz="1000">
                  <a:solidFill>
                    <a:schemeClr val="bg1"/>
                  </a:solidFill>
                  <a:cs typeface="Arial" charset="0"/>
                </a:rPr>
                <a:t>***</a:t>
              </a:r>
            </a:p>
          </p:txBody>
        </p:sp>
      </p:grpSp>
      <p:sp>
        <p:nvSpPr>
          <p:cNvPr id="43038" name="Oval 30"/>
          <p:cNvSpPr>
            <a:spLocks noChangeArrowheads="1"/>
          </p:cNvSpPr>
          <p:nvPr/>
        </p:nvSpPr>
        <p:spPr bwMode="auto">
          <a:xfrm>
            <a:off x="833934" y="6237287"/>
            <a:ext cx="1225054" cy="359619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>
              <a:latin typeface="Constantia" pitchFamily="18" charset="0"/>
              <a:cs typeface="Arial" charset="0"/>
            </a:endParaRPr>
          </a:p>
        </p:txBody>
      </p:sp>
      <p:sp>
        <p:nvSpPr>
          <p:cNvPr id="106518" name="Line 26"/>
          <p:cNvSpPr>
            <a:spLocks noChangeShapeType="1"/>
          </p:cNvSpPr>
          <p:nvPr/>
        </p:nvSpPr>
        <p:spPr bwMode="auto">
          <a:xfrm flipV="1">
            <a:off x="4572000" y="2276475"/>
            <a:ext cx="784225" cy="647700"/>
          </a:xfrm>
          <a:prstGeom prst="line">
            <a:avLst/>
          </a:prstGeom>
          <a:noFill/>
          <a:ln w="22225">
            <a:solidFill>
              <a:srgbClr val="000099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6519" name="Line 26"/>
          <p:cNvSpPr>
            <a:spLocks noChangeShapeType="1"/>
          </p:cNvSpPr>
          <p:nvPr/>
        </p:nvSpPr>
        <p:spPr bwMode="auto">
          <a:xfrm>
            <a:off x="4643438" y="1700213"/>
            <a:ext cx="719137" cy="576262"/>
          </a:xfrm>
          <a:prstGeom prst="line">
            <a:avLst/>
          </a:prstGeom>
          <a:noFill/>
          <a:ln w="22225">
            <a:solidFill>
              <a:srgbClr val="000099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06520" name="Text Box 23"/>
          <p:cNvPicPr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0025" y="1574800"/>
            <a:ext cx="3200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21" name="Oval 25"/>
          <p:cNvSpPr>
            <a:spLocks noChangeArrowheads="1"/>
          </p:cNvSpPr>
          <p:nvPr/>
        </p:nvSpPr>
        <p:spPr bwMode="auto">
          <a:xfrm>
            <a:off x="5364163" y="1557338"/>
            <a:ext cx="2663825" cy="14398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27" name="Стрелка вниз 26"/>
          <p:cNvSpPr/>
          <p:nvPr/>
        </p:nvSpPr>
        <p:spPr bwMode="auto">
          <a:xfrm>
            <a:off x="6674379" y="3083752"/>
            <a:ext cx="301773" cy="1279566"/>
          </a:xfrm>
          <a:prstGeom prst="downArrow">
            <a:avLst>
              <a:gd name="adj1" fmla="val 50208"/>
              <a:gd name="adj2" fmla="val 284591"/>
            </a:avLst>
          </a:prstGeom>
          <a:solidFill>
            <a:srgbClr val="00FF00"/>
          </a:solidFill>
          <a:ln>
            <a:solidFill>
              <a:srgbClr val="FFFF97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FF00"/>
              </a:solidFill>
            </a:endParaRPr>
          </a:p>
        </p:txBody>
      </p:sp>
      <p:sp>
        <p:nvSpPr>
          <p:cNvPr id="106525" name="Text Box 29"/>
          <p:cNvSpPr txBox="1">
            <a:spLocks noChangeArrowheads="1"/>
          </p:cNvSpPr>
          <p:nvPr/>
        </p:nvSpPr>
        <p:spPr bwMode="auto">
          <a:xfrm>
            <a:off x="6732588" y="1628775"/>
            <a:ext cx="1152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/>
          </a:p>
        </p:txBody>
      </p:sp>
      <p:sp>
        <p:nvSpPr>
          <p:cNvPr id="106526" name="Text Box 30"/>
          <p:cNvSpPr txBox="1">
            <a:spLocks noChangeArrowheads="1"/>
          </p:cNvSpPr>
          <p:nvPr/>
        </p:nvSpPr>
        <p:spPr bwMode="auto">
          <a:xfrm>
            <a:off x="5795963" y="2060575"/>
            <a:ext cx="2160587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16 УКАЗАТЕЛЕЙ</a:t>
            </a:r>
          </a:p>
          <a:p>
            <a:pPr>
              <a:spcBef>
                <a:spcPct val="50000"/>
              </a:spcBef>
            </a:pPr>
            <a:endParaRPr lang="ru-RU" altLang="ru-RU"/>
          </a:p>
        </p:txBody>
      </p:sp>
      <p:sp>
        <p:nvSpPr>
          <p:cNvPr id="106527" name="Text Box 31"/>
          <p:cNvSpPr txBox="1">
            <a:spLocks noChangeArrowheads="1"/>
          </p:cNvSpPr>
          <p:nvPr/>
        </p:nvSpPr>
        <p:spPr bwMode="auto">
          <a:xfrm>
            <a:off x="5651500" y="4365625"/>
            <a:ext cx="2449513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>
                <a:solidFill>
                  <a:srgbClr val="C00000"/>
                </a:solidFill>
                <a:latin typeface="Bookman Old Style" pitchFamily="18" charset="0"/>
              </a:rPr>
              <a:t>2013</a:t>
            </a:r>
          </a:p>
          <a:p>
            <a:pPr>
              <a:spcBef>
                <a:spcPct val="50000"/>
              </a:spcBef>
            </a:pPr>
            <a:endParaRPr lang="ru-RU" altLang="ru-RU">
              <a:latin typeface="Bookman Old Style" pitchFamily="18" charset="0"/>
            </a:endParaRPr>
          </a:p>
        </p:txBody>
      </p:sp>
      <p:sp>
        <p:nvSpPr>
          <p:cNvPr id="2" name="Лента лицом вниз 1"/>
          <p:cNvSpPr>
            <a:spLocks noChangeArrowheads="1"/>
          </p:cNvSpPr>
          <p:nvPr/>
        </p:nvSpPr>
        <p:spPr bwMode="auto">
          <a:xfrm>
            <a:off x="4356100" y="4581525"/>
            <a:ext cx="4787900" cy="1584325"/>
          </a:xfrm>
          <a:prstGeom prst="ribbon">
            <a:avLst>
              <a:gd name="adj1" fmla="val 16667"/>
              <a:gd name="adj2" fmla="val 50000"/>
            </a:avLst>
          </a:prstGeom>
          <a:noFill/>
          <a:ln w="25400" algn="ctr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2F2F2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ru-RU" b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06529" name="Text Box 33"/>
          <p:cNvSpPr txBox="1">
            <a:spLocks noChangeArrowheads="1"/>
          </p:cNvSpPr>
          <p:nvPr/>
        </p:nvSpPr>
        <p:spPr bwMode="auto">
          <a:xfrm>
            <a:off x="5795963" y="5084763"/>
            <a:ext cx="2879725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400" b="1">
                <a:solidFill>
                  <a:srgbClr val="000066"/>
                </a:solidFill>
              </a:rPr>
              <a:t>СОРОКОПУДОВ В.Н.</a:t>
            </a:r>
          </a:p>
          <a:p>
            <a:r>
              <a:rPr lang="ru-RU" altLang="ru-RU" sz="1400" b="1">
                <a:solidFill>
                  <a:srgbClr val="000066"/>
                </a:solidFill>
              </a:rPr>
              <a:t>КАМЫШАНЧЕНКО Н.В.</a:t>
            </a:r>
          </a:p>
          <a:p>
            <a:r>
              <a:rPr lang="ru-RU" altLang="ru-RU" sz="1400" b="1">
                <a:solidFill>
                  <a:srgbClr val="000066"/>
                </a:solidFill>
              </a:rPr>
              <a:t>ЖАЛДАК Н.Н.</a:t>
            </a:r>
          </a:p>
          <a:p>
            <a:pPr>
              <a:spcBef>
                <a:spcPct val="50000"/>
              </a:spcBef>
            </a:pPr>
            <a:endParaRPr lang="ru-RU" altLang="ru-RU" sz="1400"/>
          </a:p>
        </p:txBody>
      </p:sp>
      <p:grpSp>
        <p:nvGrpSpPr>
          <p:cNvPr id="106530" name="Группа 1"/>
          <p:cNvGrpSpPr>
            <a:grpSpLocks/>
          </p:cNvGrpSpPr>
          <p:nvPr/>
        </p:nvGrpSpPr>
        <p:grpSpPr bwMode="auto">
          <a:xfrm>
            <a:off x="250825" y="404813"/>
            <a:ext cx="8713788" cy="576262"/>
            <a:chOff x="323850" y="188913"/>
            <a:chExt cx="8424863" cy="576262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188913"/>
              <a:ext cx="8416925" cy="57626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1187450" y="188913"/>
              <a:ext cx="7561263" cy="576262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altLang="ru-RU" sz="2800" b="1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ookman Old Style" pitchFamily="18" charset="0"/>
                  <a:cs typeface="Arial" charset="0"/>
                </a:rPr>
                <a:t>БИОБИБЛИОГРАФИЧЕСКИЕ УКАЗАТЕЛИ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661988" y="1392238"/>
          <a:ext cx="8431212" cy="4433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97287" name="Группа 1"/>
          <p:cNvGrpSpPr>
            <a:grpSpLocks/>
          </p:cNvGrpSpPr>
          <p:nvPr/>
        </p:nvGrpSpPr>
        <p:grpSpPr bwMode="auto">
          <a:xfrm>
            <a:off x="336550" y="404813"/>
            <a:ext cx="8424863" cy="576262"/>
            <a:chOff x="323850" y="188913"/>
            <a:chExt cx="8424863" cy="576262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188913"/>
              <a:ext cx="8416925" cy="57626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1187450" y="188913"/>
              <a:ext cx="7561263" cy="576262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altLang="ru-RU" sz="3000" b="1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ookman Old Style" pitchFamily="18" charset="0"/>
                  <a:cs typeface="Arial" charset="0"/>
                </a:rPr>
                <a:t>ЭЛЕКТРОННАЯ БИБЛИОТЕКА</a:t>
              </a:r>
            </a:p>
          </p:txBody>
        </p:sp>
      </p:grpSp>
      <p:sp>
        <p:nvSpPr>
          <p:cNvPr id="97294" name="Text Box 14"/>
          <p:cNvSpPr txBox="1">
            <a:spLocks noChangeArrowheads="1"/>
          </p:cNvSpPr>
          <p:nvPr/>
        </p:nvSpPr>
        <p:spPr bwMode="auto">
          <a:xfrm>
            <a:off x="2700338" y="5805488"/>
            <a:ext cx="374332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>
                <a:solidFill>
                  <a:srgbClr val="CC3300"/>
                </a:solidFill>
                <a:latin typeface="Bookman Old Style" pitchFamily="18" charset="0"/>
              </a:rPr>
              <a:t>Полнотекстовые документы</a:t>
            </a:r>
          </a:p>
          <a:p>
            <a:pPr>
              <a:spcBef>
                <a:spcPct val="50000"/>
              </a:spcBef>
            </a:pPr>
            <a:endParaRPr lang="ru-RU" altLang="ru-RU"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2" cstate="email">
            <a:lum bright="-18000" contras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9205" y="3799219"/>
            <a:ext cx="3487187" cy="22469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" y="420891"/>
            <a:ext cx="8121650" cy="140949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lum bright="-18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2675" y="2146840"/>
            <a:ext cx="3382963" cy="774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6338" name="Group 6"/>
          <p:cNvGrpSpPr>
            <a:grpSpLocks/>
          </p:cNvGrpSpPr>
          <p:nvPr/>
        </p:nvGrpSpPr>
        <p:grpSpPr bwMode="auto">
          <a:xfrm>
            <a:off x="284163" y="2081213"/>
            <a:ext cx="3567112" cy="1952625"/>
            <a:chOff x="1880" y="1207"/>
            <a:chExt cx="2452" cy="1271"/>
          </a:xfrm>
        </p:grpSpPr>
        <p:pic>
          <p:nvPicPr>
            <p:cNvPr id="8196" name="Picture 4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89" y="1397"/>
              <a:ext cx="2432" cy="107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208" name="Text Box 8"/>
            <p:cNvSpPr txBox="1">
              <a:spLocks noChangeArrowheads="1"/>
            </p:cNvSpPr>
            <p:nvPr/>
          </p:nvSpPr>
          <p:spPr bwMode="auto">
            <a:xfrm>
              <a:off x="1882" y="1207"/>
              <a:ext cx="2450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sz="1600" b="1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ookman Old Style" pitchFamily="18" charset="0"/>
                </a:rPr>
                <a:t>Р А З Д Е Л Ы</a:t>
              </a:r>
            </a:p>
          </p:txBody>
        </p:sp>
      </p:grpSp>
      <p:sp>
        <p:nvSpPr>
          <p:cNvPr id="56341" name="Text Box 9"/>
          <p:cNvSpPr txBox="1">
            <a:spLocks noChangeArrowheads="1"/>
          </p:cNvSpPr>
          <p:nvPr/>
        </p:nvSpPr>
        <p:spPr bwMode="auto">
          <a:xfrm>
            <a:off x="1008063" y="5589588"/>
            <a:ext cx="21590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35000"/>
              </a:lnSpc>
            </a:pPr>
            <a:r>
              <a:rPr lang="ru-RU" altLang="ru-RU" sz="1600" b="1">
                <a:solidFill>
                  <a:srgbClr val="000066"/>
                </a:solidFill>
                <a:latin typeface="Bookman Old Style" pitchFamily="18" charset="0"/>
              </a:rPr>
              <a:t>БОЛЕЕ 5 000 ДОКУМЕНТОВ</a:t>
            </a:r>
          </a:p>
        </p:txBody>
      </p:sp>
      <p:pic>
        <p:nvPicPr>
          <p:cNvPr id="56342" name="AutoShape 9"/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2349500"/>
            <a:ext cx="3743325" cy="3078163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43" name="Oval 14"/>
          <p:cNvSpPr>
            <a:spLocks noChangeArrowheads="1"/>
          </p:cNvSpPr>
          <p:nvPr/>
        </p:nvSpPr>
        <p:spPr bwMode="auto">
          <a:xfrm>
            <a:off x="3959225" y="5013325"/>
            <a:ext cx="5184775" cy="144463"/>
          </a:xfrm>
          <a:prstGeom prst="ellipse">
            <a:avLst/>
          </a:prstGeom>
          <a:noFill/>
          <a:ln w="254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/>
          </a:p>
        </p:txBody>
      </p:sp>
      <p:pic>
        <p:nvPicPr>
          <p:cNvPr id="56344" name="Стрелка вправо 6"/>
          <p:cNvPicPr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5713" y="2906713"/>
            <a:ext cx="373062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459" y="287401"/>
            <a:ext cx="7256332" cy="111889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426" name="Выгнутая вправо стрелка 6"/>
          <p:cNvPicPr>
            <a:picLocks noChangeArrowheads="1"/>
          </p:cNvPicPr>
          <p:nvPr>
            <p:ph type="body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16463" y="1557338"/>
            <a:ext cx="4127500" cy="31829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96" name="Picture 13" descr="iop"/>
          <p:cNvPicPr>
            <a:picLocks noChangeAspect="1" noChangeArrowheads="1"/>
          </p:cNvPicPr>
          <p:nvPr/>
        </p:nvPicPr>
        <p:blipFill>
          <a:blip r:embed="rId4" cstate="email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1500" y="2276475"/>
            <a:ext cx="981075" cy="985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2363850"/>
            <a:ext cx="4608513" cy="216204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430" name="Text Box 38"/>
          <p:cNvSpPr txBox="1">
            <a:spLocks noChangeArrowheads="1"/>
          </p:cNvSpPr>
          <p:nvPr/>
        </p:nvSpPr>
        <p:spPr bwMode="auto">
          <a:xfrm>
            <a:off x="468313" y="1557338"/>
            <a:ext cx="4319587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400" b="1">
                <a:solidFill>
                  <a:srgbClr val="000066"/>
                </a:solidFill>
              </a:rPr>
              <a:t>СТАТЬИ ИЗ ПЕРИОДИЧЕСКИХ ИЗДАНИЙ И СБОРНИКОВ</a:t>
            </a:r>
          </a:p>
          <a:p>
            <a:pPr algn="ctr"/>
            <a:r>
              <a:rPr lang="ru-RU" altLang="ru-RU" sz="1400" b="1">
                <a:solidFill>
                  <a:srgbClr val="000066"/>
                </a:solidFill>
              </a:rPr>
              <a:t>(</a:t>
            </a:r>
            <a:r>
              <a:rPr lang="ru-RU" altLang="ru-RU" sz="1400" b="1" i="1">
                <a:solidFill>
                  <a:srgbClr val="000066"/>
                </a:solidFill>
              </a:rPr>
              <a:t>на английском языке, 800 записей</a:t>
            </a:r>
            <a:r>
              <a:rPr lang="ru-RU" altLang="ru-RU" sz="1400" b="1">
                <a:solidFill>
                  <a:srgbClr val="000066"/>
                </a:solidFill>
              </a:rPr>
              <a:t>)</a:t>
            </a:r>
          </a:p>
        </p:txBody>
      </p:sp>
      <p:pic>
        <p:nvPicPr>
          <p:cNvPr id="16399" name="Picture 16" descr="LOGO-Springer_2"/>
          <p:cNvPicPr>
            <a:picLocks noChangeAspect="1" noChangeArrowheads="1"/>
          </p:cNvPicPr>
          <p:nvPr/>
        </p:nvPicPr>
        <p:blipFill>
          <a:blip r:embed="rId6" cstate="email">
            <a:lum bright="-12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425" y="4868863"/>
            <a:ext cx="2160588" cy="611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1" descr="Science-direct"/>
          <p:cNvPicPr>
            <a:picLocks noChangeAspect="1" noChangeArrowheads="1"/>
          </p:cNvPicPr>
          <p:nvPr/>
        </p:nvPicPr>
        <p:blipFill>
          <a:blip r:embed="rId7" cstate="email">
            <a:lum bright="-12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6762" y="4811712"/>
            <a:ext cx="2303463" cy="857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17" descr="ehostportal"/>
          <p:cNvPicPr>
            <a:picLocks noChangeAspect="1" noChangeArrowheads="1"/>
          </p:cNvPicPr>
          <p:nvPr/>
        </p:nvPicPr>
        <p:blipFill>
          <a:blip r:embed="rId8" cstate="email">
            <a:lum bright="-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4724400"/>
            <a:ext cx="1108075" cy="1108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Выгнутая вправо стрелка 5"/>
          <p:cNvGrpSpPr>
            <a:grpSpLocks/>
          </p:cNvGrpSpPr>
          <p:nvPr/>
        </p:nvGrpSpPr>
        <p:grpSpPr bwMode="auto">
          <a:xfrm>
            <a:off x="1042988" y="4365625"/>
            <a:ext cx="3194050" cy="2349500"/>
            <a:chOff x="653" y="2892"/>
            <a:chExt cx="2012" cy="1409"/>
          </a:xfrm>
        </p:grpSpPr>
        <p:pic>
          <p:nvPicPr>
            <p:cNvPr id="59435" name="Выгнутая вправо стрелка 5"/>
            <p:cNvPicPr>
              <a:picLocks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" y="2892"/>
              <a:ext cx="2012" cy="1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436" name="Text Box 44"/>
            <p:cNvSpPr txBox="1">
              <a:spLocks noChangeArrowheads="1"/>
            </p:cNvSpPr>
            <p:nvPr/>
          </p:nvSpPr>
          <p:spPr bwMode="auto">
            <a:xfrm rot="7263724">
              <a:off x="1157" y="2639"/>
              <a:ext cx="710" cy="2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ru-RU" altLang="ru-RU">
                <a:latin typeface="Trebuchet MS" pitchFamily="34" charset="0"/>
              </a:endParaRPr>
            </a:p>
          </p:txBody>
        </p:sp>
      </p:grpSp>
      <p:pic>
        <p:nvPicPr>
          <p:cNvPr id="16397" name="Picture 14" descr="logo"/>
          <p:cNvPicPr>
            <a:picLocks noChangeAspect="1" noChangeArrowheads="1"/>
          </p:cNvPicPr>
          <p:nvPr/>
        </p:nvPicPr>
        <p:blipFill>
          <a:blip r:embed="rId10" cstate="email">
            <a:lum bright="-12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2013" y="5749820"/>
            <a:ext cx="1704975" cy="5419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510" name="Picture 7"/>
          <p:cNvPicPr>
            <a:picLocks noChangeAspect="1" noChangeArrowheads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425" y="3716338"/>
            <a:ext cx="151130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625" y="246534"/>
            <a:ext cx="8121650" cy="115463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8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163" y="3255963"/>
            <a:ext cx="3074987" cy="33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088" y="1746127"/>
            <a:ext cx="2378075" cy="8880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90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5713" y="1746250"/>
            <a:ext cx="5046662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91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2338" y="4360863"/>
            <a:ext cx="3419475" cy="230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92" name="Text Box 8"/>
          <p:cNvSpPr txBox="1">
            <a:spLocks noChangeArrowheads="1"/>
          </p:cNvSpPr>
          <p:nvPr/>
        </p:nvSpPr>
        <p:spPr bwMode="auto">
          <a:xfrm>
            <a:off x="411163" y="2786063"/>
            <a:ext cx="30241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1600" b="1">
                <a:solidFill>
                  <a:srgbClr val="000066"/>
                </a:solidFill>
                <a:latin typeface="Bookman Old Style" pitchFamily="18" charset="0"/>
              </a:rPr>
              <a:t>СВЫШЕ </a:t>
            </a:r>
            <a:r>
              <a:rPr lang="ru-RU" altLang="ru-RU" b="1">
                <a:solidFill>
                  <a:srgbClr val="000066"/>
                </a:solidFill>
                <a:latin typeface="Bookman Old Style" pitchFamily="18" charset="0"/>
              </a:rPr>
              <a:t>900</a:t>
            </a:r>
            <a:r>
              <a:rPr lang="ru-RU" altLang="ru-RU" sz="1600" b="1">
                <a:solidFill>
                  <a:srgbClr val="000066"/>
                </a:solidFill>
                <a:latin typeface="Bookman Old Style" pitchFamily="18" charset="0"/>
              </a:rPr>
              <a:t> ЗАПИСЕЙ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459" y="287401"/>
            <a:ext cx="7256332" cy="111889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82" y="1715447"/>
            <a:ext cx="4681526" cy="18002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512763" y="1700213"/>
            <a:ext cx="2592387" cy="4333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5963" y="1557338"/>
            <a:ext cx="3024187" cy="43211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20"/>
          <p:cNvPicPr>
            <a:picLocks noChangeAspect="1" noChangeArrowheads="1"/>
          </p:cNvPicPr>
          <p:nvPr/>
        </p:nvPicPr>
        <p:blipFill>
          <a:blip r:embed="rId5" cstate="email">
            <a:lum bright="-12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3573463"/>
            <a:ext cx="3743325" cy="2413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21"/>
          <p:cNvPicPr>
            <a:picLocks noChangeAspect="1" noChangeArrowheads="1"/>
          </p:cNvPicPr>
          <p:nvPr/>
        </p:nvPicPr>
        <p:blipFill>
          <a:blip r:embed="rId6" cstate="email">
            <a:lum bright="-12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875" y="4652963"/>
            <a:ext cx="3095625" cy="20224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четверенная стрелка 3"/>
          <p:cNvSpPr/>
          <p:nvPr/>
        </p:nvSpPr>
        <p:spPr>
          <a:xfrm>
            <a:off x="1609432" y="980727"/>
            <a:ext cx="5910954" cy="5616623"/>
          </a:xfrm>
          <a:prstGeom prst="quadArrow">
            <a:avLst>
              <a:gd name="adj1" fmla="val 5038"/>
              <a:gd name="adj2" fmla="val 7090"/>
              <a:gd name="adj3" fmla="val 42910"/>
            </a:avLst>
          </a:prstGeom>
          <a:gradFill flip="none" rotWithShape="1">
            <a:gsLst>
              <a:gs pos="0">
                <a:srgbClr val="00FF00">
                  <a:shade val="30000"/>
                  <a:satMod val="115000"/>
                </a:srgbClr>
              </a:gs>
              <a:gs pos="50000">
                <a:srgbClr val="00FF00">
                  <a:shade val="67500"/>
                  <a:satMod val="115000"/>
                </a:srgbClr>
              </a:gs>
              <a:gs pos="100000">
                <a:srgbClr val="00FF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7684" y="2953468"/>
            <a:ext cx="1314450" cy="184785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9" name="Picture 3"/>
          <p:cNvPicPr>
            <a:picLocks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16113"/>
            <a:ext cx="2633663" cy="738187"/>
          </a:xfrm>
          <a:noFill/>
          <a:ln/>
        </p:spPr>
      </p:pic>
      <p:pic>
        <p:nvPicPr>
          <p:cNvPr id="16410" name="Picture 26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5005" y="4738860"/>
            <a:ext cx="2520280" cy="109627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2484" name="Группа 1"/>
          <p:cNvGrpSpPr>
            <a:grpSpLocks/>
          </p:cNvGrpSpPr>
          <p:nvPr/>
        </p:nvGrpSpPr>
        <p:grpSpPr bwMode="auto">
          <a:xfrm>
            <a:off x="5108575" y="1768475"/>
            <a:ext cx="3625850" cy="884238"/>
            <a:chOff x="4600574" y="1645541"/>
            <a:chExt cx="3219395" cy="627670"/>
          </a:xfrm>
        </p:grpSpPr>
        <p:pic>
          <p:nvPicPr>
            <p:cNvPr id="16404" name="Picture 8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0574" y="1645541"/>
              <a:ext cx="826033" cy="627670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405" name="Picture 10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6608" y="1645541"/>
              <a:ext cx="2393361" cy="627670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409" name="Picture 25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33233" y="4309246"/>
            <a:ext cx="1138980" cy="178275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</p:pic>
      <p:grpSp>
        <p:nvGrpSpPr>
          <p:cNvPr id="62500" name="Группа 1"/>
          <p:cNvGrpSpPr>
            <a:grpSpLocks/>
          </p:cNvGrpSpPr>
          <p:nvPr/>
        </p:nvGrpSpPr>
        <p:grpSpPr bwMode="auto">
          <a:xfrm>
            <a:off x="336550" y="404813"/>
            <a:ext cx="8424863" cy="576262"/>
            <a:chOff x="323850" y="188913"/>
            <a:chExt cx="8424863" cy="576262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188913"/>
              <a:ext cx="8416925" cy="57626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1187450" y="188913"/>
              <a:ext cx="7561263" cy="576262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altLang="ru-RU" sz="3000" b="1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ookman Old Style" pitchFamily="18" charset="0"/>
                  <a:cs typeface="Arial" charset="0"/>
                </a:rPr>
                <a:t>НАУЧНЫЕ ВЕДОМОСТИ «БелГУ»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400" b="1" smtClean="0">
                <a:solidFill>
                  <a:srgbClr val="000066"/>
                </a:solidFill>
                <a:latin typeface="Bookman Old Style" pitchFamily="18" charset="0"/>
              </a:rPr>
              <a:t>ЭЛЕКТРОННЫЙ АРХИВ ОТКРЫТОГО ДОСТУПА </a:t>
            </a:r>
            <a:br>
              <a:rPr lang="ru-RU" altLang="ru-RU" sz="2400" b="1" smtClean="0">
                <a:solidFill>
                  <a:srgbClr val="000066"/>
                </a:solidFill>
                <a:latin typeface="Bookman Old Style" pitchFamily="18" charset="0"/>
              </a:rPr>
            </a:br>
            <a:r>
              <a:rPr lang="ru-RU" altLang="ru-RU" sz="2400" b="1" smtClean="0">
                <a:solidFill>
                  <a:srgbClr val="000066"/>
                </a:solidFill>
                <a:latin typeface="Bookman Old Style" pitchFamily="18" charset="0"/>
              </a:rPr>
              <a:t>В МИРОВОМ РЕЙТИНГЕ ИНСТИТУЦИОНАЛЬНЫХ АРХИВОВ</a:t>
            </a:r>
            <a:br>
              <a:rPr lang="ru-RU" altLang="ru-RU" sz="2400" b="1" smtClean="0">
                <a:solidFill>
                  <a:srgbClr val="000066"/>
                </a:solidFill>
                <a:latin typeface="Bookman Old Style" pitchFamily="18" charset="0"/>
              </a:rPr>
            </a:br>
            <a:r>
              <a:rPr lang="ru-RU" altLang="ru-RU" sz="1800" b="1" smtClean="0">
                <a:solidFill>
                  <a:srgbClr val="000066"/>
                </a:solidFill>
                <a:latin typeface="Bookman Old Style" pitchFamily="18" charset="0"/>
              </a:rPr>
              <a:t>2011</a:t>
            </a:r>
          </a:p>
        </p:txBody>
      </p:sp>
      <p:grpSp>
        <p:nvGrpSpPr>
          <p:cNvPr id="120835" name="Группа 3"/>
          <p:cNvGrpSpPr>
            <a:grpSpLocks/>
          </p:cNvGrpSpPr>
          <p:nvPr/>
        </p:nvGrpSpPr>
        <p:grpSpPr bwMode="auto">
          <a:xfrm>
            <a:off x="3203575" y="1628775"/>
            <a:ext cx="2736850" cy="2039938"/>
            <a:chOff x="0" y="0"/>
            <a:chExt cx="3006864" cy="3595305"/>
          </a:xfrm>
        </p:grpSpPr>
        <p:pic>
          <p:nvPicPr>
            <p:cNvPr id="4" name="Рисунок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4" t="13072" r="64093" b="68077"/>
            <a:stretch>
              <a:fillRect/>
            </a:stretch>
          </p:blipFill>
          <p:spPr bwMode="auto">
            <a:xfrm>
              <a:off x="0" y="0"/>
              <a:ext cx="3006864" cy="1130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Рисунок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4" t="31844" r="84413" b="21704"/>
            <a:stretch>
              <a:fillRect/>
            </a:stretch>
          </p:blipFill>
          <p:spPr bwMode="auto">
            <a:xfrm>
              <a:off x="1" y="1138108"/>
              <a:ext cx="461714" cy="2457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Рисунок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77" t="26956" r="38979" b="9470"/>
            <a:stretch>
              <a:fillRect/>
            </a:stretch>
          </p:blipFill>
          <p:spPr bwMode="auto">
            <a:xfrm>
              <a:off x="461715" y="1110116"/>
              <a:ext cx="2545147" cy="2485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0839" name="Рисунок 1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4" t="13072" r="37611" b="10931"/>
          <a:stretch>
            <a:fillRect/>
          </a:stretch>
        </p:blipFill>
        <p:spPr>
          <a:xfrm>
            <a:off x="323850" y="3860800"/>
            <a:ext cx="4383088" cy="2697163"/>
          </a:xfr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0840" name="Рисунок 1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6" t="20946" r="28331" b="15535"/>
          <a:stretch>
            <a:fillRect/>
          </a:stretch>
        </p:blipFill>
        <p:spPr bwMode="auto">
          <a:xfrm>
            <a:off x="4932363" y="3860800"/>
            <a:ext cx="3743325" cy="2663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41" name="Text Box 9"/>
          <p:cNvSpPr txBox="1">
            <a:spLocks noChangeArrowheads="1"/>
          </p:cNvSpPr>
          <p:nvPr/>
        </p:nvSpPr>
        <p:spPr bwMode="auto">
          <a:xfrm>
            <a:off x="1116013" y="3213100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b="1">
                <a:solidFill>
                  <a:srgbClr val="000066"/>
                </a:solidFill>
                <a:latin typeface="Bookman Old Style" pitchFamily="18" charset="0"/>
              </a:rPr>
              <a:t>2012</a:t>
            </a:r>
            <a:r>
              <a:rPr lang="ru-RU" altLang="ru-RU">
                <a:solidFill>
                  <a:srgbClr val="000066"/>
                </a:solidFill>
                <a:latin typeface="Bookman Old Style" pitchFamily="18" charset="0"/>
              </a:rPr>
              <a:t> </a:t>
            </a:r>
          </a:p>
        </p:txBody>
      </p:sp>
      <p:sp>
        <p:nvSpPr>
          <p:cNvPr id="120842" name="Text Box 10"/>
          <p:cNvSpPr txBox="1">
            <a:spLocks noChangeArrowheads="1"/>
          </p:cNvSpPr>
          <p:nvPr/>
        </p:nvSpPr>
        <p:spPr bwMode="auto">
          <a:xfrm>
            <a:off x="6588125" y="3284538"/>
            <a:ext cx="2305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b="1">
                <a:solidFill>
                  <a:srgbClr val="000066"/>
                </a:solidFill>
                <a:latin typeface="Bookman Old Style" pitchFamily="18" charset="0"/>
              </a:rPr>
              <a:t>2013</a:t>
            </a:r>
            <a:r>
              <a:rPr lang="ru-RU" altLang="ru-RU"/>
              <a:t> </a:t>
            </a:r>
          </a:p>
        </p:txBody>
      </p:sp>
      <p:sp>
        <p:nvSpPr>
          <p:cNvPr id="2" name="Овал 1"/>
          <p:cNvSpPr/>
          <p:nvPr/>
        </p:nvSpPr>
        <p:spPr>
          <a:xfrm>
            <a:off x="3059113" y="2636838"/>
            <a:ext cx="2881312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Овал 1"/>
          <p:cNvSpPr/>
          <p:nvPr/>
        </p:nvSpPr>
        <p:spPr>
          <a:xfrm>
            <a:off x="250825" y="5013325"/>
            <a:ext cx="4175125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Овал 1"/>
          <p:cNvSpPr/>
          <p:nvPr/>
        </p:nvSpPr>
        <p:spPr>
          <a:xfrm>
            <a:off x="5003800" y="4941888"/>
            <a:ext cx="3600450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274638"/>
            <a:ext cx="8424863" cy="1143000"/>
          </a:xfrm>
        </p:spPr>
        <p:txBody>
          <a:bodyPr/>
          <a:lstStyle/>
          <a:p>
            <a:r>
              <a:rPr lang="ru-RU" altLang="ru-RU" sz="32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ЦЕЛЕВАЯ ПРОГРАММА РАЗВИТИЯ</a:t>
            </a:r>
            <a:r>
              <a:rPr lang="ru-RU" altLang="ru-RU" sz="32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altLang="ru-RU" sz="32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altLang="ru-RU" sz="3200" b="1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176131" name="Группа 4"/>
          <p:cNvGrpSpPr>
            <a:grpSpLocks/>
          </p:cNvGrpSpPr>
          <p:nvPr/>
        </p:nvGrpSpPr>
        <p:grpSpPr bwMode="auto">
          <a:xfrm>
            <a:off x="107950" y="836613"/>
            <a:ext cx="8928100" cy="5905500"/>
            <a:chOff x="107950" y="836613"/>
            <a:chExt cx="8928100" cy="5905500"/>
          </a:xfrm>
        </p:grpSpPr>
        <p:pic>
          <p:nvPicPr>
            <p:cNvPr id="12293" name="Picture 19" descr="item_3855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" y="836613"/>
              <a:ext cx="8928100" cy="5905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6133" name="TextBox 1"/>
            <p:cNvSpPr txBox="1">
              <a:spLocks noChangeArrowheads="1"/>
            </p:cNvSpPr>
            <p:nvPr/>
          </p:nvSpPr>
          <p:spPr bwMode="auto">
            <a:xfrm>
              <a:off x="4572000" y="1484313"/>
              <a:ext cx="3960813" cy="4370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indent="2730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ru-RU" altLang="ru-RU" sz="1600" b="1">
                  <a:solidFill>
                    <a:srgbClr val="000066"/>
                  </a:solidFill>
                  <a:latin typeface="Century Schoolbook" pitchFamily="18" charset="0"/>
                </a:rPr>
                <a:t>1.Развитие системы информа-ционно-библиотечных ресурсов</a:t>
              </a:r>
            </a:p>
            <a:p>
              <a:pPr algn="just" eaLnBrk="1" hangingPunct="1">
                <a:spcBef>
                  <a:spcPct val="50000"/>
                </a:spcBef>
              </a:pPr>
              <a:r>
                <a:rPr lang="ru-RU" altLang="ru-RU" sz="1600" b="1">
                  <a:solidFill>
                    <a:srgbClr val="000066"/>
                  </a:solidFill>
                  <a:latin typeface="Century Schoolbook" pitchFamily="18" charset="0"/>
                </a:rPr>
                <a:t>2.Модернизация процессов обслуживания пользователей на основе инновационных техноло-гий</a:t>
              </a:r>
            </a:p>
            <a:p>
              <a:pPr algn="just" eaLnBrk="1" hangingPunct="1">
                <a:spcBef>
                  <a:spcPct val="50000"/>
                </a:spcBef>
              </a:pPr>
              <a:r>
                <a:rPr lang="ru-RU" altLang="ru-RU" sz="1600" b="1">
                  <a:solidFill>
                    <a:srgbClr val="000066"/>
                  </a:solidFill>
                  <a:latin typeface="Century Schoolbook" pitchFamily="18" charset="0"/>
                </a:rPr>
                <a:t>3.Повышение уровня комму-никативно-информационной культуры научно-педагогических кадров и библиотечных специа-листов</a:t>
              </a:r>
            </a:p>
            <a:p>
              <a:pPr algn="just" eaLnBrk="1" hangingPunct="1">
                <a:spcBef>
                  <a:spcPct val="50000"/>
                </a:spcBef>
              </a:pPr>
              <a:r>
                <a:rPr lang="ru-RU" altLang="ru-RU" sz="1600" b="1">
                  <a:solidFill>
                    <a:srgbClr val="000066"/>
                  </a:solidFill>
                  <a:latin typeface="Century Schoolbook" pitchFamily="18" charset="0"/>
                </a:rPr>
                <a:t>4.Совершенствование системы продвижения электронных ресур-сов и услуг в образовательное и научное пространство универси-тета</a:t>
              </a:r>
            </a:p>
          </p:txBody>
        </p:sp>
        <p:pic>
          <p:nvPicPr>
            <p:cNvPr id="176134" name="Picture 31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792" y="2276872"/>
              <a:ext cx="1692188" cy="830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39750" y="1268413"/>
              <a:ext cx="3671888" cy="8318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800" b="1" dirty="0">
                  <a:solidFill>
                    <a:srgbClr val="000066"/>
                  </a:solidFill>
                  <a:latin typeface="Bookman Old Style" pitchFamily="18" charset="0"/>
                </a:rPr>
                <a:t>ФЕДЕРАЛЬНОЕ ГОСУДАРСТВЕННОЕ АВТОНОМНОЕ ОБРАЗОВАТЕЛЬНОЕ УЧРЕЖДЕНИЕ ВЫСШЕГО ПРОФЕССИОНАЛЬНОГО ОБРАЗОВАНИЯ</a:t>
              </a:r>
            </a:p>
            <a:p>
              <a:pPr algn="ctr">
                <a:defRPr/>
              </a:pPr>
              <a:r>
                <a:rPr lang="ru-RU" sz="800" b="1" dirty="0">
                  <a:solidFill>
                    <a:srgbClr val="000066"/>
                  </a:solidFill>
                  <a:latin typeface="Bookman Old Style" pitchFamily="18" charset="0"/>
                </a:rPr>
                <a:t>«БЕЛГОРОДСКИЙ ГОСУДАРСТВЕННЫЙ НАЦИОНАЛЬНЫЙ ИССЛЕДОВАТЕЛЬСКИЙ УНИВЕРСИТЕТ»</a:t>
              </a:r>
            </a:p>
            <a:p>
              <a:pPr algn="ctr">
                <a:defRPr/>
              </a:pPr>
              <a:r>
                <a:rPr lang="ru-RU" sz="800" b="1" spc="300" dirty="0">
                  <a:solidFill>
                    <a:srgbClr val="000066"/>
                  </a:solidFill>
                  <a:latin typeface="Bookman Old Style" pitchFamily="18" charset="0"/>
                </a:rPr>
                <a:t>(НИУ «БелГУ»)</a:t>
              </a:r>
            </a:p>
          </p:txBody>
        </p:sp>
        <p:sp>
          <p:nvSpPr>
            <p:cNvPr id="176136" name="TextBox 2"/>
            <p:cNvSpPr txBox="1">
              <a:spLocks noChangeArrowheads="1"/>
            </p:cNvSpPr>
            <p:nvPr/>
          </p:nvSpPr>
          <p:spPr bwMode="auto">
            <a:xfrm>
              <a:off x="683569" y="3212976"/>
              <a:ext cx="3528391" cy="1615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r>
                <a:rPr lang="ru-RU" altLang="ru-RU" b="1">
                  <a:solidFill>
                    <a:srgbClr val="000066"/>
                  </a:solidFill>
                  <a:latin typeface="Bookman Old Style" pitchFamily="18" charset="0"/>
                </a:rPr>
                <a:t>ЦЕЛЕВАЯ ПРОГРАММА</a:t>
              </a:r>
            </a:p>
            <a:p>
              <a:pPr algn="ctr" eaLnBrk="1" hangingPunct="1"/>
              <a:r>
                <a:rPr lang="ru-RU" altLang="ru-RU" b="1">
                  <a:solidFill>
                    <a:srgbClr val="000066"/>
                  </a:solidFill>
                  <a:latin typeface="Bookman Old Style" pitchFamily="18" charset="0"/>
                </a:rPr>
                <a:t>«Развитие информационно-библиотечных ресурсов на 2013-2017 годы»</a:t>
              </a:r>
            </a:p>
          </p:txBody>
        </p:sp>
        <p:sp>
          <p:nvSpPr>
            <p:cNvPr id="176137" name="TextBox 3"/>
            <p:cNvSpPr txBox="1">
              <a:spLocks noChangeArrowheads="1"/>
            </p:cNvSpPr>
            <p:nvPr/>
          </p:nvSpPr>
          <p:spPr bwMode="auto">
            <a:xfrm>
              <a:off x="1416224" y="5357247"/>
              <a:ext cx="214223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altLang="ru-RU" sz="1000" b="1">
                  <a:solidFill>
                    <a:srgbClr val="000066"/>
                  </a:solidFill>
                  <a:latin typeface="Bookman Old Style" pitchFamily="18" charset="0"/>
                </a:rPr>
                <a:t>Белгород</a:t>
              </a:r>
            </a:p>
            <a:p>
              <a:pPr algn="ctr" eaLnBrk="1" hangingPunct="1"/>
              <a:r>
                <a:rPr lang="ru-RU" altLang="ru-RU" sz="1000" b="1">
                  <a:solidFill>
                    <a:srgbClr val="000066"/>
                  </a:solidFill>
                  <a:latin typeface="Bookman Old Style" pitchFamily="18" charset="0"/>
                </a:rPr>
                <a:t>2013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3197" y="355540"/>
            <a:ext cx="5935656" cy="9810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8857" y="1715363"/>
            <a:ext cx="4464497" cy="227242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527" name="Oval 9"/>
          <p:cNvSpPr>
            <a:spLocks noChangeArrowheads="1"/>
          </p:cNvSpPr>
          <p:nvPr/>
        </p:nvSpPr>
        <p:spPr bwMode="auto">
          <a:xfrm>
            <a:off x="179388" y="2636838"/>
            <a:ext cx="2414587" cy="1368425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>
              <a:latin typeface="Constantia" pitchFamily="18" charset="0"/>
              <a:cs typeface="Arial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2339975" y="1700213"/>
            <a:ext cx="1439863" cy="4333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3529" name="Picture 2"/>
          <p:cNvPicPr>
            <a:picLocks noChangeAspect="1" noChangeArrowheads="1"/>
          </p:cNvPicPr>
          <p:nvPr/>
        </p:nvPicPr>
        <p:blipFill>
          <a:blip r:embed="rId4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8" y="1357313"/>
            <a:ext cx="18097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30" name="Picture 3"/>
          <p:cNvPicPr>
            <a:picLocks noChangeAspect="1" noChangeArrowheads="1"/>
          </p:cNvPicPr>
          <p:nvPr/>
        </p:nvPicPr>
        <p:blipFill>
          <a:blip r:embed="rId5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25" y="3627438"/>
            <a:ext cx="2420938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31" name="Picture 4"/>
          <p:cNvPicPr>
            <a:picLocks noChangeAspect="1" noChangeArrowheads="1"/>
          </p:cNvPicPr>
          <p:nvPr/>
        </p:nvPicPr>
        <p:blipFill>
          <a:blip r:embed="rId6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4508500"/>
            <a:ext cx="5084763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32" name="Text Box 44"/>
          <p:cNvSpPr txBox="1">
            <a:spLocks noChangeArrowheads="1"/>
          </p:cNvSpPr>
          <p:nvPr/>
        </p:nvSpPr>
        <p:spPr bwMode="auto">
          <a:xfrm>
            <a:off x="1116013" y="4221163"/>
            <a:ext cx="3024187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СВЫШЕ 300 ЗАПИСЕЙ</a:t>
            </a:r>
          </a:p>
          <a:p>
            <a:pPr>
              <a:spcBef>
                <a:spcPct val="50000"/>
              </a:spcBef>
            </a:pPr>
            <a:endParaRPr lang="ru-RU" alt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/>
            </a:r>
            <a:br>
              <a:rPr lang="ru-RU" altLang="ru-RU" sz="32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endParaRPr lang="ru-RU" altLang="ru-RU" sz="3200" b="1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1273" name="Picture 1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600" y="925523"/>
            <a:ext cx="1550987" cy="242409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7" name="Picture 16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76700"/>
            <a:ext cx="1712912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250825" y="3573463"/>
            <a:ext cx="25923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/>
          </a:p>
        </p:txBody>
      </p:sp>
      <p:sp>
        <p:nvSpPr>
          <p:cNvPr id="69639" name="WordArt 14"/>
          <p:cNvSpPr>
            <a:spLocks noChangeArrowheads="1" noChangeShapeType="1" noTextEdit="1"/>
          </p:cNvSpPr>
          <p:nvPr/>
        </p:nvSpPr>
        <p:spPr bwMode="auto">
          <a:xfrm>
            <a:off x="250825" y="3716338"/>
            <a:ext cx="2232025" cy="7905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1071686"/>
              </a:avLst>
            </a:prstTxWarp>
          </a:bodyPr>
          <a:lstStyle/>
          <a:p>
            <a:pPr algn="ctr"/>
            <a:r>
              <a:rPr lang="ru-RU" sz="2000" b="1" kern="10" spc="-100">
                <a:solidFill>
                  <a:srgbClr val="000099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БИБЛИОГРАФИЧЕСКИЙ</a:t>
            </a:r>
          </a:p>
        </p:txBody>
      </p:sp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323850" y="6237288"/>
            <a:ext cx="2663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/>
          </a:p>
        </p:txBody>
      </p:sp>
      <p:sp>
        <p:nvSpPr>
          <p:cNvPr id="69641" name="WordArt 17"/>
          <p:cNvSpPr>
            <a:spLocks noChangeArrowheads="1" noChangeShapeType="1" noTextEdit="1"/>
          </p:cNvSpPr>
          <p:nvPr/>
        </p:nvSpPr>
        <p:spPr bwMode="auto">
          <a:xfrm>
            <a:off x="395288" y="6381750"/>
            <a:ext cx="1873250" cy="287338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latin typeface="Bookman Old Style"/>
              </a:rPr>
              <a:t>УКАЗАТЕЛЬ</a:t>
            </a:r>
          </a:p>
        </p:txBody>
      </p:sp>
      <p:sp>
        <p:nvSpPr>
          <p:cNvPr id="69642" name="Text Box 10"/>
          <p:cNvSpPr txBox="1">
            <a:spLocks noChangeArrowheads="1"/>
          </p:cNvSpPr>
          <p:nvPr/>
        </p:nvSpPr>
        <p:spPr bwMode="auto">
          <a:xfrm>
            <a:off x="2268538" y="1052513"/>
            <a:ext cx="6696075" cy="195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ct val="50000"/>
              </a:spcAft>
              <a:buClr>
                <a:srgbClr val="800000"/>
              </a:buClr>
              <a:buSzPct val="105000"/>
              <a:buFont typeface="Wingdings" pitchFamily="2" charset="2"/>
              <a:buChar char="&amp;"/>
            </a:pPr>
            <a:endParaRPr lang="ru-RU" altLang="ru-RU" b="1">
              <a:solidFill>
                <a:srgbClr val="0033CC"/>
              </a:solidFill>
            </a:endParaRPr>
          </a:p>
          <a:p>
            <a:pPr>
              <a:lnSpc>
                <a:spcPct val="80000"/>
              </a:lnSpc>
              <a:spcAft>
                <a:spcPct val="50000"/>
              </a:spcAft>
              <a:buClr>
                <a:srgbClr val="800000"/>
              </a:buClr>
              <a:buSzPct val="105000"/>
              <a:buFont typeface="Wingdings" pitchFamily="2" charset="2"/>
              <a:buChar char="&amp;"/>
            </a:pPr>
            <a:r>
              <a:rPr lang="ru-RU" altLang="ru-RU" b="1">
                <a:solidFill>
                  <a:srgbClr val="0033CC"/>
                </a:solidFill>
              </a:rPr>
              <a:t> </a:t>
            </a:r>
            <a:r>
              <a:rPr lang="ru-RU" altLang="ru-RU" sz="1600" b="1">
                <a:solidFill>
                  <a:srgbClr val="000066"/>
                </a:solidFill>
                <a:latin typeface="Bookman Old Style" pitchFamily="18" charset="0"/>
              </a:rPr>
              <a:t>Естественно-научные и философско-литературные</a:t>
            </a:r>
          </a:p>
          <a:p>
            <a:pPr>
              <a:lnSpc>
                <a:spcPct val="80000"/>
              </a:lnSpc>
              <a:spcAft>
                <a:spcPct val="50000"/>
              </a:spcAft>
              <a:buClr>
                <a:srgbClr val="800000"/>
              </a:buClr>
              <a:buSzPct val="105000"/>
              <a:buFont typeface="Wingdings" pitchFamily="2" charset="2"/>
              <a:buNone/>
            </a:pPr>
            <a:r>
              <a:rPr lang="ru-RU" altLang="ru-RU" sz="1600" b="1">
                <a:solidFill>
                  <a:srgbClr val="000066"/>
                </a:solidFill>
                <a:latin typeface="Bookman Old Style" pitchFamily="18" charset="0"/>
              </a:rPr>
              <a:t>      произведения   Н.Н. Страхова</a:t>
            </a:r>
            <a:r>
              <a:rPr lang="ru-RU" altLang="ru-RU" sz="1600">
                <a:latin typeface="Bookman Old Style" pitchFamily="18" charset="0"/>
              </a:rPr>
              <a:t> </a:t>
            </a:r>
          </a:p>
          <a:p>
            <a:pPr>
              <a:lnSpc>
                <a:spcPct val="80000"/>
              </a:lnSpc>
              <a:spcAft>
                <a:spcPct val="50000"/>
              </a:spcAft>
              <a:buClr>
                <a:srgbClr val="800000"/>
              </a:buClr>
              <a:buSzPct val="105000"/>
              <a:buFont typeface="Wingdings" pitchFamily="2" charset="2"/>
              <a:buChar char="&amp;"/>
            </a:pPr>
            <a:r>
              <a:rPr lang="ru-RU" altLang="ru-RU" sz="1600" b="1">
                <a:solidFill>
                  <a:srgbClr val="0033CC"/>
                </a:solidFill>
                <a:latin typeface="Bookman Old Style" pitchFamily="18" charset="0"/>
              </a:rPr>
              <a:t> </a:t>
            </a:r>
            <a:r>
              <a:rPr lang="ru-RU" altLang="ru-RU" sz="1600" b="1">
                <a:solidFill>
                  <a:srgbClr val="000066"/>
                </a:solidFill>
                <a:latin typeface="Bookman Old Style" pitchFamily="18" charset="0"/>
              </a:rPr>
              <a:t>Переписка Н.Н. Страхова     с   современниками</a:t>
            </a:r>
            <a:r>
              <a:rPr lang="ru-RU" altLang="ru-RU" sz="1600">
                <a:latin typeface="Bookman Old Style" pitchFamily="18" charset="0"/>
              </a:rPr>
              <a:t> </a:t>
            </a:r>
          </a:p>
          <a:p>
            <a:pPr>
              <a:lnSpc>
                <a:spcPct val="80000"/>
              </a:lnSpc>
              <a:spcAft>
                <a:spcPct val="50000"/>
              </a:spcAft>
              <a:buClr>
                <a:srgbClr val="800000"/>
              </a:buClr>
              <a:buSzPct val="105000"/>
              <a:buFont typeface="Wingdings" pitchFamily="2" charset="2"/>
              <a:buChar char="&amp;"/>
            </a:pPr>
            <a:r>
              <a:rPr lang="ru-RU" altLang="ru-RU" sz="1600" b="1">
                <a:solidFill>
                  <a:srgbClr val="0033CC"/>
                </a:solidFill>
                <a:latin typeface="Bookman Old Style" pitchFamily="18" charset="0"/>
              </a:rPr>
              <a:t> </a:t>
            </a:r>
            <a:r>
              <a:rPr lang="ru-RU" altLang="ru-RU" sz="1600" b="1">
                <a:solidFill>
                  <a:srgbClr val="000066"/>
                </a:solidFill>
                <a:latin typeface="Bookman Old Style" pitchFamily="18" charset="0"/>
              </a:rPr>
              <a:t>Переводы Н.Н. Страхова</a:t>
            </a:r>
            <a:r>
              <a:rPr lang="ru-RU" altLang="ru-RU" sz="1600">
                <a:latin typeface="Bookman Old Style" pitchFamily="18" charset="0"/>
              </a:rPr>
              <a:t> </a:t>
            </a:r>
          </a:p>
          <a:p>
            <a:pPr>
              <a:lnSpc>
                <a:spcPct val="80000"/>
              </a:lnSpc>
              <a:spcAft>
                <a:spcPct val="50000"/>
              </a:spcAft>
              <a:buClr>
                <a:srgbClr val="800000"/>
              </a:buClr>
              <a:buSzPct val="105000"/>
              <a:buFont typeface="Wingdings" pitchFamily="2" charset="2"/>
              <a:buChar char="&amp;"/>
            </a:pPr>
            <a:r>
              <a:rPr lang="ru-RU" altLang="ru-RU" sz="1600" b="1">
                <a:solidFill>
                  <a:srgbClr val="0033CC"/>
                </a:solidFill>
                <a:latin typeface="Bookman Old Style" pitchFamily="18" charset="0"/>
              </a:rPr>
              <a:t> </a:t>
            </a:r>
            <a:r>
              <a:rPr lang="ru-RU" altLang="ru-RU" sz="1600" b="1">
                <a:solidFill>
                  <a:srgbClr val="000066"/>
                </a:solidFill>
                <a:latin typeface="Bookman Old Style" pitchFamily="18" charset="0"/>
              </a:rPr>
              <a:t>Литература о Н.Н. Страхове</a:t>
            </a:r>
            <a:endParaRPr lang="ru-RU" altLang="ru-RU" sz="1600">
              <a:latin typeface="Bookman Old Style" pitchFamily="18" charset="0"/>
            </a:endParaRPr>
          </a:p>
        </p:txBody>
      </p:sp>
      <p:pic>
        <p:nvPicPr>
          <p:cNvPr id="69643" name="Picture 8"/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863" y="4281488"/>
            <a:ext cx="1736725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6" name="Picture 2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33553" y="4309069"/>
            <a:ext cx="1512168" cy="22949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8" name="Picture 2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3543" y="4272090"/>
            <a:ext cx="1671836" cy="23094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46" name="Text Box 14"/>
          <p:cNvSpPr txBox="1">
            <a:spLocks noChangeArrowheads="1"/>
          </p:cNvSpPr>
          <p:nvPr/>
        </p:nvSpPr>
        <p:spPr bwMode="auto">
          <a:xfrm>
            <a:off x="3708400" y="3500438"/>
            <a:ext cx="41767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/>
          </a:p>
        </p:txBody>
      </p:sp>
      <p:sp>
        <p:nvSpPr>
          <p:cNvPr id="69647" name="WordArt 16"/>
          <p:cNvSpPr>
            <a:spLocks noChangeArrowheads="1" noChangeShapeType="1" noTextEdit="1"/>
          </p:cNvSpPr>
          <p:nvPr/>
        </p:nvSpPr>
        <p:spPr bwMode="auto">
          <a:xfrm>
            <a:off x="3348038" y="3644900"/>
            <a:ext cx="5111750" cy="57626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98992"/>
              </a:avLst>
            </a:prstTxWarp>
          </a:bodyPr>
          <a:lstStyle/>
          <a:p>
            <a:pPr algn="ctr"/>
            <a:r>
              <a:rPr lang="ru-RU" sz="2800" b="1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ПРИЖИЗНЕННЫЕ ИЗДАНИЯ</a:t>
            </a:r>
          </a:p>
        </p:txBody>
      </p:sp>
      <p:grpSp>
        <p:nvGrpSpPr>
          <p:cNvPr id="69648" name="Группа 1"/>
          <p:cNvGrpSpPr>
            <a:grpSpLocks/>
          </p:cNvGrpSpPr>
          <p:nvPr/>
        </p:nvGrpSpPr>
        <p:grpSpPr bwMode="auto">
          <a:xfrm>
            <a:off x="336550" y="404813"/>
            <a:ext cx="8424863" cy="576262"/>
            <a:chOff x="323850" y="188913"/>
            <a:chExt cx="8424863" cy="576262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188913"/>
              <a:ext cx="8416925" cy="57626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1187450" y="188913"/>
              <a:ext cx="7561263" cy="576262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altLang="ru-RU" sz="3000" b="1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ookman Old Style" pitchFamily="18" charset="0"/>
                  <a:cs typeface="Arial" charset="0"/>
                </a:rPr>
                <a:t>КОЛЛЕКЦИЯ «АРХИВ ЭПОХИ»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email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2463" y="272855"/>
            <a:ext cx="5113337" cy="170065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3" cstate="email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725" y="272855"/>
            <a:ext cx="1644650" cy="17022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 cstate="email">
            <a:lum bright="-6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1913" y="2294781"/>
            <a:ext cx="5040313" cy="57626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5" cstate="email">
            <a:lum bright="-12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8138" y="2924944"/>
            <a:ext cx="7201495" cy="64310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60" name="Picture 8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2219" y="3717032"/>
            <a:ext cx="5897386" cy="24878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61" name="Picture 9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55976" y="4293096"/>
            <a:ext cx="4511891" cy="24094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60" name="Picture 5" descr="Система дистанционного обучения «Пегас»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484313"/>
            <a:ext cx="2051050" cy="9699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295400" y="3048000"/>
            <a:ext cx="6400800" cy="6858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ru-RU" altLang="ru-RU" smtClean="0"/>
          </a:p>
          <a:p>
            <a:pPr marL="0" indent="0" algn="ctr" eaLnBrk="1" hangingPunct="1">
              <a:buFontTx/>
              <a:buNone/>
            </a:pPr>
            <a:endParaRPr lang="ru-RU" altLang="ru-RU" smtClean="0"/>
          </a:p>
        </p:txBody>
      </p:sp>
      <p:grpSp>
        <p:nvGrpSpPr>
          <p:cNvPr id="129027" name="Группа 5"/>
          <p:cNvGrpSpPr>
            <a:grpSpLocks/>
          </p:cNvGrpSpPr>
          <p:nvPr/>
        </p:nvGrpSpPr>
        <p:grpSpPr bwMode="auto">
          <a:xfrm>
            <a:off x="2865438" y="2852738"/>
            <a:ext cx="6121400" cy="3679825"/>
            <a:chOff x="4067944" y="247825"/>
            <a:chExt cx="4390551" cy="2398660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 rotWithShape="1">
            <a:blip r:embed="rId3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067945" y="247825"/>
              <a:ext cx="4390550" cy="878924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20" name="Picture 4"/>
            <p:cNvPicPr>
              <a:picLocks noChangeAspect="1" noChangeArrowheads="1"/>
            </p:cNvPicPr>
            <p:nvPr/>
          </p:nvPicPr>
          <p:blipFill rotWithShape="1">
            <a:blip r:embed="rId4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067944" y="1124745"/>
              <a:ext cx="4390549" cy="1521740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3" y="2060848"/>
            <a:ext cx="2673161" cy="386694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9031" name="TextBox 2"/>
          <p:cNvSpPr txBox="1">
            <a:spLocks noChangeArrowheads="1"/>
          </p:cNvSpPr>
          <p:nvPr/>
        </p:nvSpPr>
        <p:spPr bwMode="auto">
          <a:xfrm>
            <a:off x="-28575" y="1282700"/>
            <a:ext cx="298767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ru-RU" altLang="ru-RU" sz="1600" b="1">
                <a:solidFill>
                  <a:srgbClr val="002060"/>
                </a:solidFill>
                <a:latin typeface="Bookman Old Style" pitchFamily="18" charset="0"/>
              </a:rPr>
              <a:t>ГРАФИК</a:t>
            </a:r>
            <a:r>
              <a:rPr lang="en-US" altLang="ru-RU" sz="1600" b="1">
                <a:solidFill>
                  <a:srgbClr val="002060"/>
                </a:solidFill>
                <a:latin typeface="Bookman Old Style" pitchFamily="18" charset="0"/>
              </a:rPr>
              <a:t> </a:t>
            </a:r>
          </a:p>
          <a:p>
            <a:pPr algn="ctr" eaLnBrk="1" hangingPunct="1">
              <a:lnSpc>
                <a:spcPct val="140000"/>
              </a:lnSpc>
            </a:pPr>
            <a:r>
              <a:rPr lang="ru-RU" altLang="ru-RU" sz="1400" b="1">
                <a:solidFill>
                  <a:srgbClr val="002060"/>
                </a:solidFill>
                <a:latin typeface="Bookman Old Style" pitchFamily="18" charset="0"/>
              </a:rPr>
              <a:t>ПОСЕЩЕНИЯ БИБЛИОТЕКИ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6" cstate="email">
            <a:lum bright="-12000"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0641" y="559511"/>
            <a:ext cx="847725" cy="122396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email">
            <a:lum bright="-6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8713" y="621424"/>
            <a:ext cx="3168650" cy="110013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13" name="Picture 21" descr="Баннер Университетская Библиотенка Он-Лайн - 240x400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22647" y="658542"/>
            <a:ext cx="1350160" cy="10259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35" name="AutoShape 9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8" y="315913"/>
            <a:ext cx="6170612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49" name="Picture 5" descr="Система дистанционного обучения «Пегас»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2655887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098" name="Группа 12"/>
          <p:cNvGrpSpPr>
            <a:grpSpLocks/>
          </p:cNvGrpSpPr>
          <p:nvPr/>
        </p:nvGrpSpPr>
        <p:grpSpPr bwMode="auto">
          <a:xfrm>
            <a:off x="107950" y="685800"/>
            <a:ext cx="8931275" cy="5665788"/>
            <a:chOff x="107505" y="686571"/>
            <a:chExt cx="8931953" cy="5664483"/>
          </a:xfrm>
        </p:grpSpPr>
        <p:pic>
          <p:nvPicPr>
            <p:cNvPr id="44035" name="Picture 3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084485" y="3842278"/>
              <a:ext cx="4954973" cy="2508776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Овал 4"/>
            <p:cNvSpPr/>
            <p:nvPr/>
          </p:nvSpPr>
          <p:spPr>
            <a:xfrm>
              <a:off x="4792574" y="4273495"/>
              <a:ext cx="3778537" cy="36028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132101" name="Группа 3"/>
            <p:cNvGrpSpPr>
              <a:grpSpLocks/>
            </p:cNvGrpSpPr>
            <p:nvPr/>
          </p:nvGrpSpPr>
          <p:grpSpPr bwMode="auto">
            <a:xfrm>
              <a:off x="204773" y="686571"/>
              <a:ext cx="8806747" cy="2379338"/>
              <a:chOff x="224027" y="404664"/>
              <a:chExt cx="8806747" cy="2379338"/>
            </a:xfrm>
          </p:grpSpPr>
          <p:pic>
            <p:nvPicPr>
              <p:cNvPr id="44034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24027" y="404664"/>
                <a:ext cx="4688852" cy="2379338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Овал 1"/>
              <p:cNvSpPr/>
              <p:nvPr/>
            </p:nvSpPr>
            <p:spPr>
              <a:xfrm>
                <a:off x="1023765" y="836365"/>
                <a:ext cx="3424497" cy="288858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pic>
            <p:nvPicPr>
              <p:cNvPr id="44038" name="Picture 6"/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724128" y="692696"/>
                <a:ext cx="2376264" cy="1911286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4040" name="Picture 8"/>
              <p:cNvPicPr>
                <a:picLocks noChangeAspect="1" noChangeArrowheads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100392" y="692696"/>
                <a:ext cx="930382" cy="1911286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" name="Стрелка вправо 2"/>
              <p:cNvSpPr/>
              <p:nvPr/>
            </p:nvSpPr>
            <p:spPr>
              <a:xfrm>
                <a:off x="4987517" y="1487755"/>
                <a:ext cx="736611" cy="325572"/>
              </a:xfrm>
              <a:prstGeom prst="rightArrow">
                <a:avLst>
                  <a:gd name="adj1" fmla="val 36264"/>
                  <a:gd name="adj2" fmla="val 103929"/>
                </a:avLst>
              </a:prstGeom>
              <a:solidFill>
                <a:srgbClr val="00B050"/>
              </a:solidFill>
              <a:ln w="19050">
                <a:noFill/>
                <a:prstDash val="solid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19" name="Стрелка вправо 18"/>
            <p:cNvSpPr/>
            <p:nvPr/>
          </p:nvSpPr>
          <p:spPr>
            <a:xfrm rot="10800000">
              <a:off x="3323318" y="4933881"/>
              <a:ext cx="736611" cy="325572"/>
            </a:xfrm>
            <a:prstGeom prst="rightArrow">
              <a:avLst>
                <a:gd name="adj1" fmla="val 36264"/>
                <a:gd name="adj2" fmla="val 103929"/>
              </a:avLst>
            </a:prstGeom>
            <a:solidFill>
              <a:srgbClr val="00B050"/>
            </a:solidFill>
            <a:ln w="19050">
              <a:noFill/>
              <a:prstDash val="soli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44042" name="Picture 10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32385" y="4221088"/>
              <a:ext cx="2047544" cy="1913078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043" name="Picture 11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7505" y="4192411"/>
              <a:ext cx="1186240" cy="1941753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7848" y="404664"/>
            <a:ext cx="914400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КАРТОТЕКА КНИГООБЕСПЕЧЕННОСТИ</a:t>
            </a:r>
          </a:p>
        </p:txBody>
      </p:sp>
      <p:grpSp>
        <p:nvGrpSpPr>
          <p:cNvPr id="160773" name="Группа 10"/>
          <p:cNvGrpSpPr>
            <a:grpSpLocks/>
          </p:cNvGrpSpPr>
          <p:nvPr/>
        </p:nvGrpSpPr>
        <p:grpSpPr bwMode="auto">
          <a:xfrm>
            <a:off x="506413" y="962025"/>
            <a:ext cx="8150225" cy="5427663"/>
            <a:chOff x="471221" y="861950"/>
            <a:chExt cx="8150804" cy="5426968"/>
          </a:xfrm>
        </p:grpSpPr>
        <p:pic>
          <p:nvPicPr>
            <p:cNvPr id="45057" name="Picture 1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1221" y="861950"/>
              <a:ext cx="8147573" cy="3628720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058" name="Picture 2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4451" y="4490670"/>
              <a:ext cx="8147574" cy="1798248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Овал 8"/>
            <p:cNvSpPr/>
            <p:nvPr/>
          </p:nvSpPr>
          <p:spPr>
            <a:xfrm>
              <a:off x="7524984" y="4580987"/>
              <a:ext cx="863661" cy="1707931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" name="Овал 9"/>
            <p:cNvSpPr/>
            <p:nvPr/>
          </p:nvSpPr>
          <p:spPr>
            <a:xfrm>
              <a:off x="474396" y="4941303"/>
              <a:ext cx="3089494" cy="287301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519113" y="1966913"/>
          <a:ext cx="8574087" cy="4075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99335" name="Группа 1"/>
          <p:cNvGrpSpPr>
            <a:grpSpLocks/>
          </p:cNvGrpSpPr>
          <p:nvPr/>
        </p:nvGrpSpPr>
        <p:grpSpPr bwMode="auto">
          <a:xfrm>
            <a:off x="336550" y="404813"/>
            <a:ext cx="8424863" cy="576262"/>
            <a:chOff x="323850" y="188913"/>
            <a:chExt cx="8424863" cy="576262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188913"/>
              <a:ext cx="8416925" cy="57626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1187450" y="188913"/>
              <a:ext cx="7561263" cy="576262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altLang="ru-RU" sz="3000" b="1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ookman Old Style" pitchFamily="18" charset="0"/>
                  <a:cs typeface="Arial" charset="0"/>
                </a:rPr>
                <a:t>КОЛИЧЕСТВО ПОДПИСНЫХ БД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/>
          <p:cNvGraphicFramePr>
            <a:graphicFrameLocks noGrp="1" noChangeAspect="1"/>
          </p:cNvGraphicFramePr>
          <p:nvPr>
            <p:ph idx="4294967295"/>
          </p:nvPr>
        </p:nvGraphicFramePr>
        <p:xfrm>
          <a:off x="519113" y="1824038"/>
          <a:ext cx="8574087" cy="3930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35172" name="Группа 1"/>
          <p:cNvGrpSpPr>
            <a:grpSpLocks/>
          </p:cNvGrpSpPr>
          <p:nvPr/>
        </p:nvGrpSpPr>
        <p:grpSpPr bwMode="auto">
          <a:xfrm>
            <a:off x="336550" y="404813"/>
            <a:ext cx="8424863" cy="576262"/>
            <a:chOff x="323850" y="188913"/>
            <a:chExt cx="8424863" cy="576262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188913"/>
              <a:ext cx="8416925" cy="57626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1187450" y="188913"/>
              <a:ext cx="7561263" cy="576262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altLang="ru-RU" sz="3000" b="1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ookman Old Style" pitchFamily="18" charset="0"/>
                  <a:cs typeface="Arial" charset="0"/>
                </a:rPr>
                <a:t>КОЛИЧЕСТВО ОБРАЩЕНИЙ К БД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4" name="Group 4"/>
          <p:cNvGrpSpPr>
            <a:grpSpLocks/>
          </p:cNvGrpSpPr>
          <p:nvPr/>
        </p:nvGrpSpPr>
        <p:grpSpPr bwMode="auto">
          <a:xfrm>
            <a:off x="0" y="0"/>
            <a:ext cx="9144000" cy="6661150"/>
            <a:chOff x="0" y="119"/>
            <a:chExt cx="5760" cy="4196"/>
          </a:xfrm>
        </p:grpSpPr>
        <p:grpSp>
          <p:nvGrpSpPr>
            <p:cNvPr id="76805" name="Group 5"/>
            <p:cNvGrpSpPr>
              <a:grpSpLocks/>
            </p:cNvGrpSpPr>
            <p:nvPr/>
          </p:nvGrpSpPr>
          <p:grpSpPr bwMode="auto">
            <a:xfrm>
              <a:off x="204" y="618"/>
              <a:ext cx="1270" cy="404"/>
              <a:chOff x="249" y="618"/>
              <a:chExt cx="2268" cy="726"/>
            </a:xfrm>
          </p:grpSpPr>
          <p:pic>
            <p:nvPicPr>
              <p:cNvPr id="76806" name="Picture 6"/>
              <p:cNvPicPr>
                <a:picLocks noChangeAspect="1" noChangeArrowheads="1"/>
              </p:cNvPicPr>
              <p:nvPr/>
            </p:nvPicPr>
            <p:blipFill>
              <a:blip r:embed="rId2">
                <a:lum bright="18000" contras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07" t="21463" r="85059" b="62782"/>
              <a:stretch>
                <a:fillRect/>
              </a:stretch>
            </p:blipFill>
            <p:spPr bwMode="auto">
              <a:xfrm>
                <a:off x="249" y="618"/>
                <a:ext cx="635" cy="7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6807" name="Picture 7"/>
              <p:cNvPicPr>
                <a:picLocks noChangeAspect="1" noChangeArrowheads="1"/>
              </p:cNvPicPr>
              <p:nvPr/>
            </p:nvPicPr>
            <p:blipFill>
              <a:blip r:embed="rId2">
                <a:lum bright="18000" contras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457" t="21442" r="55281" b="67729"/>
              <a:stretch>
                <a:fillRect/>
              </a:stretch>
            </p:blipFill>
            <p:spPr bwMode="auto">
              <a:xfrm>
                <a:off x="884" y="754"/>
                <a:ext cx="1633" cy="4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6808" name="Group 8"/>
            <p:cNvGrpSpPr>
              <a:grpSpLocks/>
            </p:cNvGrpSpPr>
            <p:nvPr/>
          </p:nvGrpSpPr>
          <p:grpSpPr bwMode="auto">
            <a:xfrm>
              <a:off x="2472" y="2432"/>
              <a:ext cx="1463" cy="504"/>
              <a:chOff x="340" y="1797"/>
              <a:chExt cx="1599" cy="496"/>
            </a:xfrm>
          </p:grpSpPr>
          <p:pic>
            <p:nvPicPr>
              <p:cNvPr id="76809" name="Picture 9"/>
              <p:cNvPicPr>
                <a:picLocks noChangeAspect="1" noChangeArrowheads="1"/>
              </p:cNvPicPr>
              <p:nvPr/>
            </p:nvPicPr>
            <p:blipFill>
              <a:blip r:embed="rId3">
                <a:lum bright="-6000" contras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" y="1797"/>
                <a:ext cx="528" cy="3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6810" name="Picture 10"/>
              <p:cNvPicPr>
                <a:picLocks noChangeAspect="1" noChangeArrowheads="1"/>
              </p:cNvPicPr>
              <p:nvPr/>
            </p:nvPicPr>
            <p:blipFill>
              <a:blip r:embed="rId4">
                <a:lum bright="-12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" y="2115"/>
                <a:ext cx="1599" cy="1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76811" name="Picture 12"/>
            <p:cNvPicPr>
              <a:picLocks noChangeAspect="1" noChangeArrowheads="1"/>
            </p:cNvPicPr>
            <p:nvPr/>
          </p:nvPicPr>
          <p:blipFill>
            <a:blip r:embed="rId5">
              <a:lum bright="-6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33"/>
            <a:stretch>
              <a:fillRect/>
            </a:stretch>
          </p:blipFill>
          <p:spPr bwMode="auto">
            <a:xfrm>
              <a:off x="2290" y="1344"/>
              <a:ext cx="997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6812" name="Picture 13"/>
            <p:cNvPicPr>
              <a:picLocks noChangeAspect="1" noChangeArrowheads="1"/>
            </p:cNvPicPr>
            <p:nvPr/>
          </p:nvPicPr>
          <p:blipFill>
            <a:blip r:embed="rId6">
              <a:lum bright="-6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4" y="2886"/>
              <a:ext cx="1180" cy="35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6813" name="Picture 14"/>
            <p:cNvPicPr>
              <a:picLocks noChangeAspect="1" noChangeArrowheads="1"/>
            </p:cNvPicPr>
            <p:nvPr/>
          </p:nvPicPr>
          <p:blipFill>
            <a:blip r:embed="rId7"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" y="3339"/>
              <a:ext cx="952" cy="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6814" name="Group 15"/>
            <p:cNvGrpSpPr>
              <a:grpSpLocks/>
            </p:cNvGrpSpPr>
            <p:nvPr/>
          </p:nvGrpSpPr>
          <p:grpSpPr bwMode="auto">
            <a:xfrm>
              <a:off x="1610" y="935"/>
              <a:ext cx="1724" cy="282"/>
              <a:chOff x="249" y="3702"/>
              <a:chExt cx="2224" cy="272"/>
            </a:xfrm>
          </p:grpSpPr>
          <p:pic>
            <p:nvPicPr>
              <p:cNvPr id="76815" name="Picture 16"/>
              <p:cNvPicPr>
                <a:picLocks noChangeAspect="1" noChangeArrowheads="1"/>
              </p:cNvPicPr>
              <p:nvPr/>
            </p:nvPicPr>
            <p:blipFill>
              <a:blip r:embed="rId8">
                <a:lum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25" t="15538" r="82932" b="72041"/>
              <a:stretch>
                <a:fillRect/>
              </a:stretch>
            </p:blipFill>
            <p:spPr bwMode="auto">
              <a:xfrm>
                <a:off x="249" y="3702"/>
                <a:ext cx="408" cy="2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6816" name="Picture 17"/>
              <p:cNvPicPr>
                <a:picLocks noChangeAspect="1" noChangeArrowheads="1"/>
              </p:cNvPicPr>
              <p:nvPr/>
            </p:nvPicPr>
            <p:blipFill>
              <a:blip r:embed="rId8">
                <a:lum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254" t="15721" r="11604" b="72635"/>
              <a:stretch>
                <a:fillRect/>
              </a:stretch>
            </p:blipFill>
            <p:spPr bwMode="auto">
              <a:xfrm>
                <a:off x="567" y="3702"/>
                <a:ext cx="1906" cy="2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76817" name="Picture 18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-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0" y="618"/>
              <a:ext cx="1859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6818" name="Picture 19" descr="Untitled-6"/>
            <p:cNvPicPr>
              <a:picLocks noChangeAspect="1" noChangeArrowheads="1"/>
            </p:cNvPicPr>
            <p:nvPr/>
          </p:nvPicPr>
          <p:blipFill>
            <a:blip r:embed="rId10">
              <a:lum bright="-12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4" r="2470" b="10098"/>
            <a:stretch>
              <a:fillRect/>
            </a:stretch>
          </p:blipFill>
          <p:spPr bwMode="auto">
            <a:xfrm>
              <a:off x="3651" y="618"/>
              <a:ext cx="1043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19" name="Picture 21"/>
            <p:cNvPicPr>
              <a:picLocks noChangeAspect="1" noChangeArrowheads="1"/>
            </p:cNvPicPr>
            <p:nvPr/>
          </p:nvPicPr>
          <p:blipFill>
            <a:blip r:embed="rId11">
              <a:lum bright="-6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207"/>
              <a:ext cx="425" cy="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6820" name="Group 23"/>
            <p:cNvGrpSpPr>
              <a:grpSpLocks/>
            </p:cNvGrpSpPr>
            <p:nvPr/>
          </p:nvGrpSpPr>
          <p:grpSpPr bwMode="auto">
            <a:xfrm>
              <a:off x="2653" y="1888"/>
              <a:ext cx="1678" cy="453"/>
              <a:chOff x="340" y="3294"/>
              <a:chExt cx="1678" cy="408"/>
            </a:xfrm>
          </p:grpSpPr>
          <p:pic>
            <p:nvPicPr>
              <p:cNvPr id="76821" name="Picture 24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486" t="8659" r="8659" b="79535"/>
              <a:stretch>
                <a:fillRect/>
              </a:stretch>
            </p:blipFill>
            <p:spPr bwMode="auto">
              <a:xfrm>
                <a:off x="340" y="3294"/>
                <a:ext cx="408" cy="4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6822" name="Picture 25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388" t="10634" r="16782" b="82465"/>
              <a:stretch>
                <a:fillRect/>
              </a:stretch>
            </p:blipFill>
            <p:spPr bwMode="auto">
              <a:xfrm>
                <a:off x="748" y="3385"/>
                <a:ext cx="1270" cy="2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6823" name="Group 27"/>
            <p:cNvGrpSpPr>
              <a:grpSpLocks/>
            </p:cNvGrpSpPr>
            <p:nvPr/>
          </p:nvGrpSpPr>
          <p:grpSpPr bwMode="auto">
            <a:xfrm>
              <a:off x="158" y="3158"/>
              <a:ext cx="998" cy="423"/>
              <a:chOff x="1111" y="1752"/>
              <a:chExt cx="1542" cy="635"/>
            </a:xfrm>
          </p:grpSpPr>
          <p:pic>
            <p:nvPicPr>
              <p:cNvPr id="76824" name="Picture 28"/>
              <p:cNvPicPr>
                <a:picLocks noChangeAspect="1" noChangeArrowheads="1"/>
              </p:cNvPicPr>
              <p:nvPr/>
            </p:nvPicPr>
            <p:blipFill>
              <a:blip r:embed="rId13">
                <a:lum bright="-6000" contras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1" y="1752"/>
                <a:ext cx="1474" cy="6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6825" name="Rectangle 29"/>
              <p:cNvSpPr>
                <a:spLocks noChangeArrowheads="1"/>
              </p:cNvSpPr>
              <p:nvPr/>
            </p:nvSpPr>
            <p:spPr bwMode="auto">
              <a:xfrm>
                <a:off x="1111" y="1752"/>
                <a:ext cx="1542" cy="6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333399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>
                  <a:latin typeface="Constantia" pitchFamily="18" charset="0"/>
                  <a:cs typeface="Arial" charset="0"/>
                </a:endParaRPr>
              </a:p>
            </p:txBody>
          </p:sp>
        </p:grpSp>
        <p:pic>
          <p:nvPicPr>
            <p:cNvPr id="76826" name="Picture 30"/>
            <p:cNvPicPr>
              <a:picLocks noChangeAspect="1" noChangeArrowheads="1"/>
            </p:cNvPicPr>
            <p:nvPr/>
          </p:nvPicPr>
          <p:blipFill>
            <a:blip r:embed="rId14">
              <a:lum bright="-6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3" t="14969" r="87810" b="77560"/>
            <a:stretch>
              <a:fillRect/>
            </a:stretch>
          </p:blipFill>
          <p:spPr bwMode="auto">
            <a:xfrm>
              <a:off x="703" y="1298"/>
              <a:ext cx="771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6827" name="Picture 31"/>
            <p:cNvPicPr>
              <a:picLocks noChangeAspect="1" noChangeArrowheads="1"/>
            </p:cNvPicPr>
            <p:nvPr/>
          </p:nvPicPr>
          <p:blipFill>
            <a:blip r:embed="rId15">
              <a:lum bright="-12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" y="3022"/>
              <a:ext cx="501" cy="7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6828" name="Picture 32"/>
            <p:cNvPicPr>
              <a:picLocks noChangeAspect="1" noChangeArrowheads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7" t="34453" r="67552" b="44887"/>
            <a:stretch>
              <a:fillRect/>
            </a:stretch>
          </p:blipFill>
          <p:spPr bwMode="auto">
            <a:xfrm>
              <a:off x="158" y="1842"/>
              <a:ext cx="772" cy="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6829" name="Picture 33" descr="BioMed Central">
              <a:hlinkClick r:id="rId17"/>
            </p:cNvPr>
            <p:cNvPicPr>
              <a:picLocks noChangeAspect="1" noChangeArrowheads="1"/>
            </p:cNvPicPr>
            <p:nvPr/>
          </p:nvPicPr>
          <p:blipFill>
            <a:blip r:embed="rId18">
              <a:lum bright="-12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" y="1933"/>
              <a:ext cx="1310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30" name="Picture 34" descr="studmedlib_logo"/>
            <p:cNvPicPr>
              <a:picLocks noChangeAspect="1" noChangeArrowheads="1"/>
            </p:cNvPicPr>
            <p:nvPr/>
          </p:nvPicPr>
          <p:blipFill>
            <a:blip r:embed="rId19">
              <a:lum bright="-30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3" t="11496" b="22418"/>
            <a:stretch>
              <a:fillRect/>
            </a:stretch>
          </p:blipFill>
          <p:spPr bwMode="auto">
            <a:xfrm>
              <a:off x="3470" y="1480"/>
              <a:ext cx="1016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31" name="AutoShape 36"/>
            <p:cNvSpPr>
              <a:spLocks/>
            </p:cNvSpPr>
            <p:nvPr/>
          </p:nvSpPr>
          <p:spPr bwMode="auto">
            <a:xfrm rot="-5400000">
              <a:off x="2691" y="1101"/>
              <a:ext cx="482" cy="5366"/>
            </a:xfrm>
            <a:prstGeom prst="leftBrace">
              <a:avLst>
                <a:gd name="adj1" fmla="val 92773"/>
                <a:gd name="adj2" fmla="val 50000"/>
              </a:avLst>
            </a:prstGeom>
            <a:noFill/>
            <a:ln w="3175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>
                <a:latin typeface="Constantia" pitchFamily="18" charset="0"/>
                <a:cs typeface="Arial" charset="0"/>
              </a:endParaRPr>
            </a:p>
          </p:txBody>
        </p:sp>
        <p:grpSp>
          <p:nvGrpSpPr>
            <p:cNvPr id="76832" name="Группа 1"/>
            <p:cNvGrpSpPr>
              <a:grpSpLocks/>
            </p:cNvGrpSpPr>
            <p:nvPr/>
          </p:nvGrpSpPr>
          <p:grpSpPr bwMode="auto">
            <a:xfrm>
              <a:off x="204" y="119"/>
              <a:ext cx="5398" cy="383"/>
              <a:chOff x="179388" y="188913"/>
              <a:chExt cx="8785225" cy="608011"/>
            </a:xfrm>
          </p:grpSpPr>
          <p:grpSp>
            <p:nvGrpSpPr>
              <p:cNvPr id="76833" name="Группа 1"/>
              <p:cNvGrpSpPr>
                <a:grpSpLocks/>
              </p:cNvGrpSpPr>
              <p:nvPr/>
            </p:nvGrpSpPr>
            <p:grpSpPr bwMode="auto">
              <a:xfrm>
                <a:off x="179388" y="188913"/>
                <a:ext cx="8785225" cy="576262"/>
                <a:chOff x="179388" y="188913"/>
                <a:chExt cx="8785225" cy="576263"/>
              </a:xfrm>
            </p:grpSpPr>
            <p:pic>
              <p:nvPicPr>
                <p:cNvPr id="8" name="Picture 3"/>
                <p:cNvPicPr>
                  <a:picLocks noChangeAspect="1" noChangeArrowheads="1"/>
                </p:cNvPicPr>
                <p:nvPr/>
              </p:nvPicPr>
              <p:blipFill>
                <a:blip r:embed="rId2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9388" y="188913"/>
                  <a:ext cx="8785225" cy="5762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9" name="Rectangle 4"/>
                <p:cNvSpPr>
                  <a:spLocks noChangeArrowheads="1"/>
                </p:cNvSpPr>
                <p:nvPr/>
              </p:nvSpPr>
              <p:spPr bwMode="auto">
                <a:xfrm>
                  <a:off x="1081088" y="188913"/>
                  <a:ext cx="7883525" cy="576263"/>
                </a:xfrm>
                <a:prstGeom prst="rect">
                  <a:avLst/>
                </a:prstGeom>
                <a:solidFill>
                  <a:srgbClr val="EEEEEE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ru-RU" sz="2000" b="1" dirty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0" name="Text Box 3"/>
              <p:cNvSpPr txBox="1">
                <a:spLocks noChangeArrowheads="1"/>
              </p:cNvSpPr>
              <p:nvPr/>
            </p:nvSpPr>
            <p:spPr bwMode="auto">
              <a:xfrm>
                <a:off x="1081021" y="247651"/>
                <a:ext cx="7883592" cy="5492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1pPr>
                <a:lvl2pPr marL="742950" indent="-285750" algn="l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 algn="l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3pPr>
                <a:lvl4pPr marL="1600200" indent="-228600" algn="l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4pPr>
                <a:lvl5pPr marL="2057400" indent="-228600" algn="l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r>
                  <a:rPr lang="ru-RU" sz="3000" b="1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Bookman Old Style" pitchFamily="18" charset="0"/>
                  </a:rPr>
                  <a:t>УДАЛЕННЫЕ СЕТЕВЫЕ РЕСУРСЫ</a:t>
                </a:r>
              </a:p>
            </p:txBody>
          </p:sp>
        </p:grpSp>
        <p:sp>
          <p:nvSpPr>
            <p:cNvPr id="70701" name="Text Box 45"/>
            <p:cNvSpPr txBox="1">
              <a:spLocks noChangeArrowheads="1"/>
            </p:cNvSpPr>
            <p:nvPr/>
          </p:nvSpPr>
          <p:spPr bwMode="auto">
            <a:xfrm>
              <a:off x="0" y="4065"/>
              <a:ext cx="576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sz="2000" b="1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ookman Old Style" pitchFamily="18" charset="0"/>
                </a:rPr>
                <a:t>ДОСТУП </a:t>
              </a:r>
              <a:r>
                <a:rPr lang="ru-RU" sz="2000" b="1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ookman Old Style" pitchFamily="18" charset="0"/>
                </a:rPr>
                <a:t>К РОССИЙСКИМ </a:t>
              </a:r>
              <a:r>
                <a:rPr lang="ru-RU" sz="2000" b="1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ookman Old Style" pitchFamily="18" charset="0"/>
                </a:rPr>
                <a:t>И ЗАРУБЕЖНЫМ БАЗАМ ДАННЫХ</a:t>
              </a:r>
            </a:p>
          </p:txBody>
        </p:sp>
        <p:pic>
          <p:nvPicPr>
            <p:cNvPr id="76840" name="Picture 40" descr="ehostportal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981"/>
              <a:ext cx="635" cy="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1" name="Picture 41" descr="i-8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3" y="572"/>
              <a:ext cx="511" cy="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2" name="Picture 42" descr="iop"/>
            <p:cNvPicPr>
              <a:picLocks noChangeAspect="1" noChangeArrowheads="1"/>
            </p:cNvPicPr>
            <p:nvPr/>
          </p:nvPicPr>
          <p:blipFill>
            <a:blip r:embed="rId23">
              <a:lum bright="-6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3158"/>
              <a:ext cx="482" cy="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3" name="Picture 43" descr="logo"/>
            <p:cNvPicPr>
              <a:picLocks noChangeAspect="1" noChangeArrowheads="1"/>
            </p:cNvPicPr>
            <p:nvPr/>
          </p:nvPicPr>
          <p:blipFill>
            <a:blip r:embed="rId24">
              <a:lum bright="-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151"/>
            <a:stretch>
              <a:fillRect/>
            </a:stretch>
          </p:blipFill>
          <p:spPr bwMode="auto">
            <a:xfrm>
              <a:off x="975" y="2840"/>
              <a:ext cx="1210" cy="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4" name="Picture 44" descr="MathSciNet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387"/>
              <a:ext cx="590" cy="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5" name="Picture 45" descr="logo1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" y="2296"/>
              <a:ext cx="1500" cy="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6" name="Picture 46" descr="apsjrnl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344"/>
              <a:ext cx="606" cy="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7" name="Picture 47" descr="rsc"/>
            <p:cNvPicPr>
              <a:picLocks noChangeAspect="1" noChangeArrowheads="1"/>
            </p:cNvPicPr>
            <p:nvPr/>
          </p:nvPicPr>
          <p:blipFill>
            <a:blip r:embed="rId28">
              <a:lum bright="-12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" y="1797"/>
              <a:ext cx="726" cy="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8" name="Picture 48" descr="26418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2" y="2296"/>
              <a:ext cx="516" cy="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9" name="Picture 49" descr="LOGO-Springer_2"/>
            <p:cNvPicPr>
              <a:picLocks noChangeAspect="1" noChangeArrowheads="1"/>
            </p:cNvPicPr>
            <p:nvPr/>
          </p:nvPicPr>
          <p:blipFill>
            <a:blip r:embed="rId3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" y="2387"/>
              <a:ext cx="952" cy="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50" name="Picture 50" descr="logo-oxford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0" y="1026"/>
              <a:ext cx="725" cy="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885" name="Picture 13"/>
            <p:cNvPicPr>
              <a:picLocks noChangeAspect="1" noChangeArrowheads="1"/>
            </p:cNvPicPr>
            <p:nvPr/>
          </p:nvPicPr>
          <p:blipFill rotWithShape="1"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28" y="3392"/>
              <a:ext cx="1485" cy="280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6870" name="Picture 25" descr="QUESTEL_logo_verticale_degrade_couleur_RVB"/>
          <p:cNvPicPr>
            <a:picLocks noChangeAspect="1" noChangeArrowheads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3500438"/>
            <a:ext cx="8636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4213" y="2811463"/>
            <a:ext cx="7772400" cy="1470025"/>
          </a:xfrm>
        </p:spPr>
        <p:txBody>
          <a:bodyPr/>
          <a:lstStyle/>
          <a:p>
            <a:pPr eaLnBrk="1" hangingPunct="1"/>
            <a:r>
              <a:rPr lang="ru-RU" altLang="ru-RU" smtClean="0"/>
              <a:t/>
            </a:r>
            <a:br>
              <a:rPr lang="ru-RU" altLang="ru-RU" smtClean="0"/>
            </a:br>
            <a:endParaRPr lang="ru-RU" altLang="ru-RU" smtClean="0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293813" y="4487863"/>
            <a:ext cx="6400800" cy="6858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ru-RU" altLang="ru-RU" smtClean="0"/>
          </a:p>
          <a:p>
            <a:pPr marL="0" indent="0" algn="ctr" eaLnBrk="1" hangingPunct="1">
              <a:buFontTx/>
              <a:buNone/>
            </a:pPr>
            <a:endParaRPr lang="ru-RU" altLang="ru-RU" smtClean="0"/>
          </a:p>
        </p:txBody>
      </p:sp>
      <p:pic>
        <p:nvPicPr>
          <p:cNvPr id="137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" t="12199" r="22343" b="51237"/>
          <a:stretch>
            <a:fillRect/>
          </a:stretch>
        </p:blipFill>
        <p:spPr bwMode="auto">
          <a:xfrm>
            <a:off x="538163" y="1844675"/>
            <a:ext cx="8137525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221" name="Picture 2"/>
          <p:cNvPicPr>
            <a:picLocks noChangeAspect="1" noChangeArrowheads="1"/>
          </p:cNvPicPr>
          <p:nvPr/>
        </p:nvPicPr>
        <p:blipFill>
          <a:blip r:embed="rId4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" t="25584" r="3249" b="54498"/>
          <a:stretch>
            <a:fillRect/>
          </a:stretch>
        </p:blipFill>
        <p:spPr bwMode="auto">
          <a:xfrm>
            <a:off x="538163" y="4437063"/>
            <a:ext cx="8135937" cy="149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22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6" r="77934" b="80307"/>
          <a:stretch>
            <a:fillRect/>
          </a:stretch>
        </p:blipFill>
        <p:spPr bwMode="auto">
          <a:xfrm>
            <a:off x="538163" y="4076700"/>
            <a:ext cx="29527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223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7" t="55754" r="34956" b="41533"/>
          <a:stretch>
            <a:fillRect/>
          </a:stretch>
        </p:blipFill>
        <p:spPr bwMode="auto">
          <a:xfrm>
            <a:off x="2841625" y="4148138"/>
            <a:ext cx="3673475" cy="16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224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" r="80569"/>
          <a:stretch>
            <a:fillRect/>
          </a:stretch>
        </p:blipFill>
        <p:spPr bwMode="auto">
          <a:xfrm>
            <a:off x="2419350" y="765175"/>
            <a:ext cx="1311275" cy="83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225" name="Picture 17" descr="EDS Subject Research A-to-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676"/>
          <a:stretch>
            <a:fillRect/>
          </a:stretch>
        </p:blipFill>
        <p:spPr bwMode="auto">
          <a:xfrm>
            <a:off x="5219700" y="836613"/>
            <a:ext cx="18748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вал 1"/>
          <p:cNvSpPr/>
          <p:nvPr/>
        </p:nvSpPr>
        <p:spPr>
          <a:xfrm>
            <a:off x="250825" y="4005263"/>
            <a:ext cx="6553200" cy="503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2124075" y="981075"/>
            <a:ext cx="4878388" cy="1008063"/>
          </a:xfrm>
          <a:prstGeom prst="rect">
            <a:avLst/>
          </a:prstGeom>
          <a:solidFill>
            <a:srgbClr val="CCCC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CC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173062" name="Line 6"/>
          <p:cNvSpPr>
            <a:spLocks noChangeShapeType="1"/>
          </p:cNvSpPr>
          <p:nvPr/>
        </p:nvSpPr>
        <p:spPr bwMode="auto">
          <a:xfrm>
            <a:off x="4572000" y="1989138"/>
            <a:ext cx="1588" cy="1235075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3063" name="Line 7"/>
          <p:cNvSpPr>
            <a:spLocks noChangeShapeType="1"/>
          </p:cNvSpPr>
          <p:nvPr/>
        </p:nvSpPr>
        <p:spPr bwMode="auto">
          <a:xfrm>
            <a:off x="1619250" y="2349500"/>
            <a:ext cx="1588" cy="828675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3064" name="Line 8"/>
          <p:cNvSpPr>
            <a:spLocks noChangeShapeType="1"/>
          </p:cNvSpPr>
          <p:nvPr/>
        </p:nvSpPr>
        <p:spPr bwMode="auto">
          <a:xfrm>
            <a:off x="1619250" y="2349500"/>
            <a:ext cx="582295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3065" name="Line 9"/>
          <p:cNvSpPr>
            <a:spLocks noChangeShapeType="1"/>
          </p:cNvSpPr>
          <p:nvPr/>
        </p:nvSpPr>
        <p:spPr bwMode="auto">
          <a:xfrm>
            <a:off x="7380288" y="2349500"/>
            <a:ext cx="1587" cy="828675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3066" name="Text Box 10" descr="DSC_0083A"/>
          <p:cNvSpPr txBox="1">
            <a:spLocks noChangeArrowheads="1"/>
          </p:cNvSpPr>
          <p:nvPr/>
        </p:nvSpPr>
        <p:spPr bwMode="auto">
          <a:xfrm>
            <a:off x="323850" y="3357563"/>
            <a:ext cx="2519363" cy="1711325"/>
          </a:xfrm>
          <a:prstGeom prst="rect">
            <a:avLst/>
          </a:prstGeom>
          <a:blipFill dpi="0" rotWithShape="1">
            <a:blip r:embed="rId2">
              <a:lum bright="-6000" contrast="12000"/>
            </a:blip>
            <a:srcRect/>
            <a:stretch>
              <a:fillRect/>
            </a:stretch>
          </a:blip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CC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  <a:flatTx/>
          </a:bodyPr>
          <a:lstStyle/>
          <a:p>
            <a:pPr algn="ctr">
              <a:spcBef>
                <a:spcPct val="30000"/>
              </a:spcBef>
            </a:pPr>
            <a:endParaRPr lang="en-US" altLang="ru-RU" sz="1200" b="1">
              <a:solidFill>
                <a:srgbClr val="000066"/>
              </a:solidFill>
              <a:latin typeface="Century Schoolbook" pitchFamily="18" charset="0"/>
            </a:endParaRPr>
          </a:p>
          <a:p>
            <a:pPr algn="ctr">
              <a:spcBef>
                <a:spcPct val="30000"/>
              </a:spcBef>
            </a:pPr>
            <a:endParaRPr lang="ru-RU" altLang="ru-RU" sz="1200" b="1">
              <a:solidFill>
                <a:srgbClr val="000066"/>
              </a:solidFill>
              <a:latin typeface="Century Schoolbook" pitchFamily="18" charset="0"/>
            </a:endParaRPr>
          </a:p>
          <a:p>
            <a:pPr algn="ctr">
              <a:spcBef>
                <a:spcPct val="30000"/>
              </a:spcBef>
            </a:pPr>
            <a:endParaRPr lang="en-US" altLang="ru-RU" sz="1200" b="1">
              <a:solidFill>
                <a:srgbClr val="000066"/>
              </a:solidFill>
              <a:latin typeface="Century Schoolbook" pitchFamily="18" charset="0"/>
            </a:endParaRPr>
          </a:p>
          <a:p>
            <a:pPr algn="ctr">
              <a:spcBef>
                <a:spcPct val="30000"/>
              </a:spcBef>
            </a:pPr>
            <a:endParaRPr lang="ru-RU" altLang="ru-RU" sz="1200" b="1">
              <a:solidFill>
                <a:srgbClr val="000066"/>
              </a:solidFill>
              <a:latin typeface="Century Schoolbook" pitchFamily="18" charset="0"/>
            </a:endParaRPr>
          </a:p>
          <a:p>
            <a:pPr algn="ctr">
              <a:spcBef>
                <a:spcPct val="30000"/>
              </a:spcBef>
            </a:pPr>
            <a:endParaRPr lang="ru-RU" altLang="ru-RU" sz="1200" b="1">
              <a:solidFill>
                <a:srgbClr val="000066"/>
              </a:solidFill>
              <a:latin typeface="Century Schoolbook" pitchFamily="18" charset="0"/>
            </a:endParaRPr>
          </a:p>
          <a:p>
            <a:pPr algn="ctr">
              <a:spcBef>
                <a:spcPct val="30000"/>
              </a:spcBef>
            </a:pPr>
            <a:endParaRPr lang="ru-RU" altLang="ru-RU" sz="1200" b="1">
              <a:solidFill>
                <a:srgbClr val="000066"/>
              </a:solidFill>
              <a:latin typeface="Century Schoolbook" pitchFamily="18" charset="0"/>
            </a:endParaRPr>
          </a:p>
          <a:p>
            <a:pPr algn="ctr">
              <a:spcBef>
                <a:spcPct val="30000"/>
              </a:spcBef>
            </a:pPr>
            <a:endParaRPr lang="ru-RU" altLang="ru-RU" sz="1200" b="1">
              <a:solidFill>
                <a:srgbClr val="000066"/>
              </a:solidFill>
              <a:latin typeface="Century Schoolbook" pitchFamily="18" charset="0"/>
            </a:endParaRPr>
          </a:p>
        </p:txBody>
      </p:sp>
      <p:sp>
        <p:nvSpPr>
          <p:cNvPr id="173067" name="Text Box 11"/>
          <p:cNvSpPr txBox="1">
            <a:spLocks noChangeArrowheads="1"/>
          </p:cNvSpPr>
          <p:nvPr/>
        </p:nvSpPr>
        <p:spPr bwMode="auto">
          <a:xfrm>
            <a:off x="539750" y="5229225"/>
            <a:ext cx="2303463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ул. Победы,</a:t>
            </a:r>
            <a:r>
              <a:rPr lang="en-US" altLang="ru-RU" sz="1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1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85</a:t>
            </a:r>
          </a:p>
          <a:p>
            <a:pPr algn="ctr"/>
            <a:r>
              <a:rPr lang="ru-RU" altLang="ru-RU" sz="1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корпус 15</a:t>
            </a:r>
          </a:p>
          <a:p>
            <a:pPr>
              <a:spcBef>
                <a:spcPct val="50000"/>
              </a:spcBef>
            </a:pPr>
            <a:endParaRPr lang="ru-RU" altLang="ru-RU" sz="1600">
              <a:solidFill>
                <a:srgbClr val="000066"/>
              </a:solidFill>
            </a:endParaRPr>
          </a:p>
        </p:txBody>
      </p:sp>
      <p:sp>
        <p:nvSpPr>
          <p:cNvPr id="173068" name="Text Box 12" descr="174-7406_IMG"/>
          <p:cNvSpPr txBox="1">
            <a:spLocks noChangeArrowheads="1"/>
          </p:cNvSpPr>
          <p:nvPr/>
        </p:nvSpPr>
        <p:spPr bwMode="auto">
          <a:xfrm>
            <a:off x="3419475" y="3357563"/>
            <a:ext cx="2470150" cy="1762125"/>
          </a:xfrm>
          <a:prstGeom prst="rect">
            <a:avLst/>
          </a:prstGeom>
          <a:blipFill dpi="0" rotWithShape="1">
            <a:blip r:embed="rId3">
              <a:lum bright="-6000" contrast="12000"/>
            </a:blip>
            <a:srcRect/>
            <a:stretch>
              <a:fillRect/>
            </a:stretch>
          </a:blip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CC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>
              <a:lnSpc>
                <a:spcPct val="80000"/>
              </a:lnSpc>
              <a:spcBef>
                <a:spcPct val="15000"/>
              </a:spcBef>
            </a:pPr>
            <a:endParaRPr lang="en-US" altLang="ru-RU" sz="1200" b="1">
              <a:solidFill>
                <a:srgbClr val="9900CC"/>
              </a:solidFill>
              <a:latin typeface="Century Schoolbook" pitchFamily="18" charset="0"/>
            </a:endParaRPr>
          </a:p>
          <a:p>
            <a:pPr algn="ctr">
              <a:lnSpc>
                <a:spcPct val="80000"/>
              </a:lnSpc>
              <a:spcBef>
                <a:spcPct val="15000"/>
              </a:spcBef>
            </a:pPr>
            <a:endParaRPr lang="en-US" altLang="ru-RU" sz="1200" b="1">
              <a:solidFill>
                <a:srgbClr val="9900CC"/>
              </a:solidFill>
              <a:latin typeface="Century Schoolbook" pitchFamily="18" charset="0"/>
            </a:endParaRPr>
          </a:p>
          <a:p>
            <a:pPr algn="ctr">
              <a:lnSpc>
                <a:spcPct val="80000"/>
              </a:lnSpc>
              <a:spcBef>
                <a:spcPct val="15000"/>
              </a:spcBef>
            </a:pPr>
            <a:endParaRPr lang="ru-RU" altLang="ru-RU" sz="1200" b="1">
              <a:solidFill>
                <a:srgbClr val="9900CC"/>
              </a:solidFill>
              <a:latin typeface="Century Schoolbook" pitchFamily="18" charset="0"/>
            </a:endParaRPr>
          </a:p>
          <a:p>
            <a:pPr algn="ctr">
              <a:lnSpc>
                <a:spcPct val="80000"/>
              </a:lnSpc>
              <a:spcBef>
                <a:spcPct val="15000"/>
              </a:spcBef>
            </a:pPr>
            <a:endParaRPr lang="en-US" altLang="ru-RU" sz="1200" b="1">
              <a:solidFill>
                <a:srgbClr val="9900CC"/>
              </a:solidFill>
              <a:latin typeface="Century Schoolbook" pitchFamily="18" charset="0"/>
            </a:endParaRPr>
          </a:p>
          <a:p>
            <a:pPr algn="ctr">
              <a:lnSpc>
                <a:spcPct val="80000"/>
              </a:lnSpc>
              <a:spcBef>
                <a:spcPct val="15000"/>
              </a:spcBef>
            </a:pPr>
            <a:endParaRPr lang="en-US" altLang="ru-RU" sz="1200" b="1">
              <a:solidFill>
                <a:srgbClr val="9900CC"/>
              </a:solidFill>
              <a:latin typeface="Century Schoolbook" pitchFamily="18" charset="0"/>
            </a:endParaRPr>
          </a:p>
          <a:p>
            <a:pPr algn="ctr">
              <a:lnSpc>
                <a:spcPct val="80000"/>
              </a:lnSpc>
              <a:spcBef>
                <a:spcPct val="15000"/>
              </a:spcBef>
            </a:pPr>
            <a:endParaRPr lang="ru-RU" altLang="ru-RU" sz="500" b="1">
              <a:solidFill>
                <a:srgbClr val="9900CC"/>
              </a:solidFill>
              <a:latin typeface="Century Schoolbook" pitchFamily="18" charset="0"/>
            </a:endParaRPr>
          </a:p>
          <a:p>
            <a:pPr algn="ctr">
              <a:lnSpc>
                <a:spcPct val="80000"/>
              </a:lnSpc>
              <a:spcBef>
                <a:spcPct val="15000"/>
              </a:spcBef>
            </a:pPr>
            <a:endParaRPr lang="ru-RU" altLang="ru-RU" sz="1200" b="1">
              <a:solidFill>
                <a:srgbClr val="9900CC"/>
              </a:solidFill>
              <a:latin typeface="Century Schoolbook" pitchFamily="18" charset="0"/>
            </a:endParaRPr>
          </a:p>
          <a:p>
            <a:pPr algn="ctr">
              <a:lnSpc>
                <a:spcPct val="80000"/>
              </a:lnSpc>
              <a:spcBef>
                <a:spcPct val="15000"/>
              </a:spcBef>
            </a:pPr>
            <a:endParaRPr lang="ru-RU" altLang="ru-RU" sz="1200" b="1">
              <a:solidFill>
                <a:srgbClr val="9900CC"/>
              </a:solidFill>
              <a:latin typeface="Century Schoolbook" pitchFamily="18" charset="0"/>
            </a:endParaRPr>
          </a:p>
          <a:p>
            <a:pPr algn="ctr">
              <a:lnSpc>
                <a:spcPct val="80000"/>
              </a:lnSpc>
              <a:spcBef>
                <a:spcPct val="15000"/>
              </a:spcBef>
            </a:pPr>
            <a:endParaRPr lang="ru-RU" altLang="ru-RU" sz="1200" b="1">
              <a:solidFill>
                <a:srgbClr val="9900CC"/>
              </a:solidFill>
              <a:latin typeface="Century Schoolbook" pitchFamily="18" charset="0"/>
            </a:endParaRPr>
          </a:p>
          <a:p>
            <a:pPr algn="ctr">
              <a:lnSpc>
                <a:spcPct val="80000"/>
              </a:lnSpc>
              <a:spcBef>
                <a:spcPct val="15000"/>
              </a:spcBef>
            </a:pPr>
            <a:endParaRPr lang="ru-RU" altLang="ru-RU" sz="1600" b="1">
              <a:solidFill>
                <a:srgbClr val="9900CC"/>
              </a:solidFill>
            </a:endParaRPr>
          </a:p>
        </p:txBody>
      </p:sp>
      <p:sp>
        <p:nvSpPr>
          <p:cNvPr id="173069" name="Text Box 13"/>
          <p:cNvSpPr txBox="1">
            <a:spLocks noChangeArrowheads="1"/>
          </p:cNvSpPr>
          <p:nvPr/>
        </p:nvSpPr>
        <p:spPr bwMode="auto">
          <a:xfrm>
            <a:off x="3563938" y="5229225"/>
            <a:ext cx="2520950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ул. Студенческая, 14 </a:t>
            </a:r>
          </a:p>
          <a:p>
            <a:pPr algn="ctr"/>
            <a:r>
              <a:rPr lang="ru-RU" altLang="ru-RU" sz="1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корпус 4</a:t>
            </a:r>
          </a:p>
          <a:p>
            <a:pPr>
              <a:spcBef>
                <a:spcPct val="50000"/>
              </a:spcBef>
            </a:pPr>
            <a:endParaRPr lang="ru-RU" altLang="ru-RU" sz="1600">
              <a:solidFill>
                <a:srgbClr val="000066"/>
              </a:solidFill>
            </a:endParaRPr>
          </a:p>
        </p:txBody>
      </p:sp>
      <p:sp>
        <p:nvSpPr>
          <p:cNvPr id="173070" name="Text Box 14"/>
          <p:cNvSpPr txBox="1">
            <a:spLocks noChangeArrowheads="1"/>
          </p:cNvSpPr>
          <p:nvPr/>
        </p:nvSpPr>
        <p:spPr bwMode="auto">
          <a:xfrm>
            <a:off x="6227763" y="3357563"/>
            <a:ext cx="2465387" cy="1751012"/>
          </a:xfrm>
          <a:prstGeom prst="rect">
            <a:avLst/>
          </a:prstGeom>
          <a:blipFill dpi="0" rotWithShape="1">
            <a:blip r:embed="rId4">
              <a:lum bright="-6000" contrast="12000"/>
            </a:blip>
            <a:srcRect/>
            <a:stretch>
              <a:fillRect/>
            </a:stretch>
          </a:blip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CC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>
              <a:spcBef>
                <a:spcPct val="30000"/>
              </a:spcBef>
            </a:pPr>
            <a:endParaRPr lang="en-US" altLang="ru-RU" sz="1200" b="1">
              <a:solidFill>
                <a:srgbClr val="0033CC"/>
              </a:solidFill>
              <a:latin typeface="Century Schoolbook" pitchFamily="18" charset="0"/>
            </a:endParaRPr>
          </a:p>
          <a:p>
            <a:pPr algn="ctr">
              <a:spcBef>
                <a:spcPct val="30000"/>
              </a:spcBef>
            </a:pPr>
            <a:endParaRPr lang="en-US" altLang="ru-RU" sz="1200" b="1">
              <a:solidFill>
                <a:srgbClr val="0033CC"/>
              </a:solidFill>
              <a:latin typeface="Century Schoolbook" pitchFamily="18" charset="0"/>
            </a:endParaRPr>
          </a:p>
          <a:p>
            <a:pPr algn="ctr">
              <a:spcBef>
                <a:spcPct val="30000"/>
              </a:spcBef>
            </a:pPr>
            <a:endParaRPr lang="ru-RU" altLang="ru-RU" sz="1200" b="1">
              <a:solidFill>
                <a:srgbClr val="0033CC"/>
              </a:solidFill>
              <a:latin typeface="Century Schoolbook" pitchFamily="18" charset="0"/>
            </a:endParaRPr>
          </a:p>
          <a:p>
            <a:pPr algn="ctr">
              <a:spcBef>
                <a:spcPct val="30000"/>
              </a:spcBef>
            </a:pPr>
            <a:endParaRPr lang="ru-RU" altLang="ru-RU" sz="1400" b="1">
              <a:solidFill>
                <a:srgbClr val="0033CC"/>
              </a:solidFill>
              <a:latin typeface="Century Schoolbook" pitchFamily="18" charset="0"/>
            </a:endParaRPr>
          </a:p>
          <a:p>
            <a:pPr algn="ctr">
              <a:spcBef>
                <a:spcPct val="30000"/>
              </a:spcBef>
            </a:pPr>
            <a:endParaRPr lang="en-US" altLang="ru-RU" sz="1200" b="1">
              <a:solidFill>
                <a:srgbClr val="0033CC"/>
              </a:solidFill>
              <a:latin typeface="Century Schoolbook" pitchFamily="18" charset="0"/>
            </a:endParaRPr>
          </a:p>
          <a:p>
            <a:pPr algn="ctr">
              <a:spcBef>
                <a:spcPct val="30000"/>
              </a:spcBef>
            </a:pPr>
            <a:endParaRPr lang="ru-RU" altLang="ru-RU" sz="1200" b="1">
              <a:solidFill>
                <a:srgbClr val="0033CC"/>
              </a:solidFill>
              <a:latin typeface="Century Schoolbook" pitchFamily="18" charset="0"/>
            </a:endParaRPr>
          </a:p>
          <a:p>
            <a:pPr algn="ctr">
              <a:spcBef>
                <a:spcPct val="30000"/>
              </a:spcBef>
            </a:pPr>
            <a:endParaRPr lang="ru-RU" altLang="ru-RU" sz="1200" b="1">
              <a:solidFill>
                <a:srgbClr val="0033CC"/>
              </a:solidFill>
              <a:latin typeface="Century Schoolbook" pitchFamily="18" charset="0"/>
            </a:endParaRPr>
          </a:p>
        </p:txBody>
      </p:sp>
      <p:sp>
        <p:nvSpPr>
          <p:cNvPr id="173072" name="Text Box 16"/>
          <p:cNvSpPr txBox="1">
            <a:spLocks noChangeArrowheads="1"/>
          </p:cNvSpPr>
          <p:nvPr/>
        </p:nvSpPr>
        <p:spPr bwMode="auto">
          <a:xfrm>
            <a:off x="6227763" y="5229225"/>
            <a:ext cx="2592387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ул. Преображенская,78</a:t>
            </a:r>
          </a:p>
          <a:p>
            <a:pPr algn="ctr"/>
            <a:r>
              <a:rPr lang="ru-RU" altLang="ru-RU" sz="1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корпус 7</a:t>
            </a:r>
          </a:p>
          <a:p>
            <a:pPr>
              <a:spcBef>
                <a:spcPct val="50000"/>
              </a:spcBef>
            </a:pPr>
            <a:endParaRPr lang="ru-RU" altLang="ru-RU" sz="1600">
              <a:solidFill>
                <a:srgbClr val="000066"/>
              </a:solidFill>
            </a:endParaRPr>
          </a:p>
        </p:txBody>
      </p:sp>
      <p:sp>
        <p:nvSpPr>
          <p:cNvPr id="173074" name="Text Box 18"/>
          <p:cNvSpPr txBox="1">
            <a:spLocks noChangeArrowheads="1"/>
          </p:cNvSpPr>
          <p:nvPr/>
        </p:nvSpPr>
        <p:spPr bwMode="auto">
          <a:xfrm>
            <a:off x="2627313" y="1052513"/>
            <a:ext cx="3816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0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НАУЧНАЯ </a:t>
            </a:r>
            <a:r>
              <a:rPr lang="en-US" altLang="ru-RU" sz="20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 </a:t>
            </a:r>
            <a:r>
              <a:rPr lang="ru-RU" altLang="ru-RU" sz="20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БИБЛИОТЕКА</a:t>
            </a:r>
            <a:endParaRPr lang="en-US" altLang="ru-RU" sz="2000" b="1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  <a:p>
            <a:pPr algn="ctr"/>
            <a:r>
              <a:rPr lang="ru-RU" altLang="ru-RU" sz="20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им. Н.Н. Страхова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290" name="Группа 3"/>
          <p:cNvGrpSpPr>
            <a:grpSpLocks/>
          </p:cNvGrpSpPr>
          <p:nvPr/>
        </p:nvGrpSpPr>
        <p:grpSpPr bwMode="auto">
          <a:xfrm>
            <a:off x="1258888" y="333375"/>
            <a:ext cx="6673850" cy="6170613"/>
            <a:chOff x="1258888" y="333375"/>
            <a:chExt cx="6673850" cy="6170613"/>
          </a:xfrm>
        </p:grpSpPr>
        <p:grpSp>
          <p:nvGrpSpPr>
            <p:cNvPr id="140291" name="Группа 1"/>
            <p:cNvGrpSpPr>
              <a:grpSpLocks/>
            </p:cNvGrpSpPr>
            <p:nvPr/>
          </p:nvGrpSpPr>
          <p:grpSpPr bwMode="auto">
            <a:xfrm>
              <a:off x="1258888" y="333375"/>
              <a:ext cx="6673850" cy="6170613"/>
              <a:chOff x="1259632" y="332656"/>
              <a:chExt cx="6673361" cy="6171551"/>
            </a:xfrm>
          </p:grpSpPr>
          <p:pic>
            <p:nvPicPr>
              <p:cNvPr id="60418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259632" y="332656"/>
                <a:ext cx="6673361" cy="1441938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0419" name="Picture 3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820501" y="1844824"/>
                <a:ext cx="5489522" cy="2232248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0420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820501" y="4077072"/>
                <a:ext cx="5489522" cy="2427135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" name="Овал 2"/>
            <p:cNvSpPr/>
            <p:nvPr/>
          </p:nvSpPr>
          <p:spPr>
            <a:xfrm>
              <a:off x="2195513" y="436563"/>
              <a:ext cx="4608512" cy="57467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6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0245" y="274185"/>
            <a:ext cx="2520280" cy="109627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3995738" y="260350"/>
            <a:ext cx="4608512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altLang="ru-RU" b="1">
                <a:solidFill>
                  <a:srgbClr val="000066"/>
                </a:solidFill>
                <a:latin typeface="Bookman Old Style" pitchFamily="18" charset="0"/>
              </a:rPr>
              <a:t>МЕЖОТРАСЛЕВАЯ НАУЧНАЯ БИБЛИОТЕКА НА БАЗЕ ИНФОРМАЦИОННОЙ ТЕХНОЛОГИИ «КОНТЕКСТУМ»</a:t>
            </a:r>
          </a:p>
          <a:p>
            <a:pPr>
              <a:spcBef>
                <a:spcPct val="50000"/>
              </a:spcBef>
            </a:pPr>
            <a:endParaRPr lang="ru-RU" altLang="ru-RU">
              <a:latin typeface="Bookman Old Style" pitchFamily="18" charset="0"/>
            </a:endParaRPr>
          </a:p>
        </p:txBody>
      </p:sp>
      <p:pic>
        <p:nvPicPr>
          <p:cNvPr id="24583" name="Picture 7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2459" y="1645042"/>
            <a:ext cx="5081078" cy="36453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3203575" y="2420938"/>
            <a:ext cx="1439863" cy="1943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FF00"/>
              </a:solidFill>
            </a:endParaRPr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2413" y="1574801"/>
            <a:ext cx="1989137" cy="272732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343" name="Picture 3"/>
          <p:cNvPicPr>
            <a:picLocks noChangeAspect="1" noChangeArrowheads="1"/>
          </p:cNvPicPr>
          <p:nvPr/>
        </p:nvPicPr>
        <p:blipFill>
          <a:blip r:embed="rId5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3" y="4437063"/>
            <a:ext cx="5767387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818" name="Группа 4"/>
          <p:cNvGrpSpPr>
            <a:grpSpLocks/>
          </p:cNvGrpSpPr>
          <p:nvPr/>
        </p:nvGrpSpPr>
        <p:grpSpPr bwMode="auto">
          <a:xfrm>
            <a:off x="177800" y="325438"/>
            <a:ext cx="8712200" cy="6200775"/>
            <a:chOff x="177398" y="325105"/>
            <a:chExt cx="8712968" cy="6201311"/>
          </a:xfrm>
        </p:grpSpPr>
        <p:pic>
          <p:nvPicPr>
            <p:cNvPr id="58370" name="Picture 2"/>
            <p:cNvPicPr>
              <a:picLocks noChangeAspect="1" noChangeArrowheads="1"/>
            </p:cNvPicPr>
            <p:nvPr/>
          </p:nvPicPr>
          <p:blipFill rotWithShape="1">
            <a:blip r:embed="rId2" cstate="email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26964" y="1403648"/>
              <a:ext cx="6793623" cy="3122385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371" name="Picture 3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07704" y="4752148"/>
              <a:ext cx="1278171" cy="1729636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2821" name="TextBox 1"/>
            <p:cNvSpPr txBox="1">
              <a:spLocks noChangeArrowheads="1"/>
            </p:cNvSpPr>
            <p:nvPr/>
          </p:nvSpPr>
          <p:spPr bwMode="auto">
            <a:xfrm>
              <a:off x="177398" y="325105"/>
              <a:ext cx="8712968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altLang="ru-RU" sz="2000" b="1">
                  <a:solidFill>
                    <a:srgbClr val="002060"/>
                  </a:solidFill>
                  <a:latin typeface="Bookman Old Style" pitchFamily="18" charset="0"/>
                </a:rPr>
                <a:t>КОЛЛЕКЦИЯ ФГАОУ ВПО </a:t>
              </a:r>
            </a:p>
            <a:p>
              <a:pPr algn="ctr" eaLnBrk="1" hangingPunct="1"/>
              <a:r>
                <a:rPr lang="ru-RU" altLang="ru-RU" sz="2000" b="1">
                  <a:solidFill>
                    <a:srgbClr val="002060"/>
                  </a:solidFill>
                  <a:latin typeface="Bookman Old Style" pitchFamily="18" charset="0"/>
                </a:rPr>
                <a:t>«БЕЛГОРОДСКИЙ ГОСУДАРСТВЕННЫЙ НАЦИОНАЛЬНЫЙ ИССЛЕДОВАТЕЛЬСКИЙ УНИВЕРСИТЕТ»</a:t>
              </a:r>
            </a:p>
          </p:txBody>
        </p:sp>
        <p:pic>
          <p:nvPicPr>
            <p:cNvPr id="58372" name="Picture 4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077750" y="4752148"/>
              <a:ext cx="1292049" cy="175434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373" name="Picture 5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00192" y="4753600"/>
              <a:ext cx="1315412" cy="1772816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8915" y="1484784"/>
            <a:ext cx="8726170" cy="424568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5411" name="TextBox 1"/>
          <p:cNvSpPr txBox="1">
            <a:spLocks noChangeArrowheads="1"/>
          </p:cNvSpPr>
          <p:nvPr/>
        </p:nvSpPr>
        <p:spPr bwMode="auto">
          <a:xfrm>
            <a:off x="0" y="676275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sz="2000" b="1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547813" y="3284538"/>
            <a:ext cx="6048375" cy="57626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45414" name="Группа 1"/>
          <p:cNvGrpSpPr>
            <a:grpSpLocks/>
          </p:cNvGrpSpPr>
          <p:nvPr/>
        </p:nvGrpSpPr>
        <p:grpSpPr bwMode="auto">
          <a:xfrm>
            <a:off x="323850" y="404813"/>
            <a:ext cx="8820150" cy="647700"/>
            <a:chOff x="323850" y="188913"/>
            <a:chExt cx="8424863" cy="576262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188913"/>
              <a:ext cx="8416925" cy="57626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1187450" y="188913"/>
              <a:ext cx="7561263" cy="576262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altLang="ru-RU" sz="2000" b="1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ookman Old Style" pitchFamily="18" charset="0"/>
                  <a:cs typeface="Arial" charset="0"/>
                </a:rPr>
                <a:t>   ИНСТРУКЦИЯ ПО ПОДКЛЮЧЕНИЮ УДАЛЕННОГО ДОСТУПА</a:t>
              </a:r>
              <a:r>
                <a:rPr lang="ru-RU" altLang="ru-RU" sz="3000" b="1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ookman Old Style" pitchFamily="18" charset="0"/>
                  <a:cs typeface="Arial" charset="0"/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295400" y="3048000"/>
            <a:ext cx="6400800" cy="6858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ru-RU" altLang="ru-RU" smtClean="0"/>
          </a:p>
          <a:p>
            <a:pPr marL="0" indent="0" algn="ctr" eaLnBrk="1" hangingPunct="1">
              <a:buFontTx/>
              <a:buNone/>
            </a:pPr>
            <a:endParaRPr lang="ru-RU" altLang="ru-RU" smtClean="0"/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7366" y="1268760"/>
            <a:ext cx="3659387" cy="259315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67944" y="3429000"/>
            <a:ext cx="4919800" cy="315254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4067175" y="6237288"/>
            <a:ext cx="4921250" cy="43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2298" name="Picture 10"/>
          <p:cNvPicPr>
            <a:picLocks noChangeAspect="1" noChangeArrowheads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43888" y="2038077"/>
            <a:ext cx="2567912" cy="106297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2664296" cy="8001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Овал 10"/>
          <p:cNvSpPr/>
          <p:nvPr/>
        </p:nvSpPr>
        <p:spPr>
          <a:xfrm>
            <a:off x="3886200" y="3267075"/>
            <a:ext cx="5222875" cy="449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07950" y="1268413"/>
            <a:ext cx="3095625" cy="341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4874" name="Text Box 10"/>
          <p:cNvSpPr txBox="1">
            <a:spLocks noChangeArrowheads="1"/>
          </p:cNvSpPr>
          <p:nvPr/>
        </p:nvSpPr>
        <p:spPr bwMode="auto">
          <a:xfrm>
            <a:off x="468313" y="4292600"/>
            <a:ext cx="2232025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b="1" i="1">
                <a:solidFill>
                  <a:srgbClr val="000066"/>
                </a:solidFill>
              </a:rPr>
              <a:t>счетчики </a:t>
            </a:r>
          </a:p>
          <a:p>
            <a:r>
              <a:rPr lang="ru-RU" altLang="ru-RU" b="1" i="1">
                <a:solidFill>
                  <a:srgbClr val="000066"/>
                </a:solidFill>
              </a:rPr>
              <a:t>для подсчета статистики обращений </a:t>
            </a:r>
          </a:p>
          <a:p>
            <a:r>
              <a:rPr lang="ru-RU" altLang="ru-RU" b="1" i="1">
                <a:solidFill>
                  <a:srgbClr val="000066"/>
                </a:solidFill>
              </a:rPr>
              <a:t>к конкретной базе данных</a:t>
            </a:r>
          </a:p>
          <a:p>
            <a:pPr>
              <a:spcBef>
                <a:spcPct val="50000"/>
              </a:spcBef>
            </a:pPr>
            <a:endParaRPr lang="ru-RU" altLang="ru-RU" b="1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www.prlib.ru/PublishingImages/p3img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0053" y="3753992"/>
            <a:ext cx="3333750" cy="210502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25" y="1329013"/>
            <a:ext cx="3600400" cy="11232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023" name="WordArt 16"/>
          <p:cNvSpPr>
            <a:spLocks noChangeArrowheads="1" noChangeShapeType="1" noTextEdit="1"/>
          </p:cNvSpPr>
          <p:nvPr/>
        </p:nvSpPr>
        <p:spPr bwMode="auto">
          <a:xfrm>
            <a:off x="4565650" y="2794000"/>
            <a:ext cx="4141788" cy="38163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277323"/>
              </a:avLst>
            </a:prstTxWarp>
          </a:bodyPr>
          <a:lstStyle/>
          <a:p>
            <a:pPr algn="ctr"/>
            <a:r>
              <a:rPr lang="ru-RU" sz="2800" b="1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НАУЧНАЯ БИБЛИОТЕКА</a:t>
            </a:r>
          </a:p>
        </p:txBody>
      </p:sp>
      <p:pic>
        <p:nvPicPr>
          <p:cNvPr id="2" name="Стрелка вправо 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624">
            <a:off x="1128713" y="2636838"/>
            <a:ext cx="12954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6025" name="Группа 1"/>
          <p:cNvGrpSpPr>
            <a:grpSpLocks/>
          </p:cNvGrpSpPr>
          <p:nvPr/>
        </p:nvGrpSpPr>
        <p:grpSpPr bwMode="auto">
          <a:xfrm>
            <a:off x="336550" y="404813"/>
            <a:ext cx="8424863" cy="576262"/>
            <a:chOff x="323850" y="188913"/>
            <a:chExt cx="8424863" cy="576262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188913"/>
              <a:ext cx="8416925" cy="57626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1187450" y="188913"/>
              <a:ext cx="7561263" cy="576262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ru-RU" sz="3000" b="1" dirty="0">
                  <a:solidFill>
                    <a:srgbClr val="CC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itchFamily="18" charset="0"/>
                  <a:cs typeface="Arial" charset="0"/>
                </a:rPr>
                <a:t>ЭЛЕКТРОННЫЙ ЧИТАЛЬНЫЙ ЗАЛ</a:t>
              </a:r>
            </a:p>
          </p:txBody>
        </p:sp>
      </p:grpSp>
      <p:pic>
        <p:nvPicPr>
          <p:cNvPr id="86030" name="Picture 14" descr="art6346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4508500"/>
            <a:ext cx="1181100" cy="127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Стрелка вправо 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7933228">
            <a:off x="2749551" y="4113212"/>
            <a:ext cx="12954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530" name="Group 2"/>
          <p:cNvGrpSpPr>
            <a:grpSpLocks/>
          </p:cNvGrpSpPr>
          <p:nvPr/>
        </p:nvGrpSpPr>
        <p:grpSpPr bwMode="auto">
          <a:xfrm>
            <a:off x="0" y="188913"/>
            <a:ext cx="8750300" cy="6488112"/>
            <a:chOff x="90" y="119"/>
            <a:chExt cx="5512" cy="4087"/>
          </a:xfrm>
        </p:grpSpPr>
        <p:grpSp>
          <p:nvGrpSpPr>
            <p:cNvPr id="150531" name="Группа 3"/>
            <p:cNvGrpSpPr>
              <a:grpSpLocks/>
            </p:cNvGrpSpPr>
            <p:nvPr/>
          </p:nvGrpSpPr>
          <p:grpSpPr bwMode="auto">
            <a:xfrm>
              <a:off x="2426" y="709"/>
              <a:ext cx="3130" cy="1032"/>
              <a:chOff x="3347864" y="1052736"/>
              <a:chExt cx="4968551" cy="1638642"/>
            </a:xfrm>
          </p:grpSpPr>
          <p:pic>
            <p:nvPicPr>
              <p:cNvPr id="19463" name="Picture 7"/>
              <p:cNvPicPr>
                <a:picLocks noChangeAspect="1" noChangeArrowheads="1"/>
              </p:cNvPicPr>
              <p:nvPr/>
            </p:nvPicPr>
            <p:blipFill>
              <a:blip r:embed="rId2" cstate="email">
                <a:lum bright="-12000" contrast="18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8881" y="1497121"/>
                <a:ext cx="4687189" cy="1194257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9464" name="Picture 8"/>
              <p:cNvPicPr>
                <a:picLocks noChangeAspect="1" noChangeArrowheads="1"/>
              </p:cNvPicPr>
              <p:nvPr/>
            </p:nvPicPr>
            <p:blipFill>
              <a:blip r:embed="rId3" cstate="email">
                <a:lum contrast="6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7864" y="1052736"/>
                <a:ext cx="4968551" cy="374669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50534" name="Группа 5"/>
            <p:cNvGrpSpPr>
              <a:grpSpLocks/>
            </p:cNvGrpSpPr>
            <p:nvPr/>
          </p:nvGrpSpPr>
          <p:grpSpPr bwMode="auto">
            <a:xfrm>
              <a:off x="90" y="2419"/>
              <a:ext cx="2494" cy="1787"/>
              <a:chOff x="142140" y="3839936"/>
              <a:chExt cx="3960564" cy="2837089"/>
            </a:xfrm>
          </p:grpSpPr>
          <p:pic>
            <p:nvPicPr>
              <p:cNvPr id="2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lum bright="-12000" contrast="24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49107" y="4208296"/>
                <a:ext cx="3746631" cy="2468729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" name="Picture 5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140" y="3839936"/>
                <a:ext cx="3960564" cy="251976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50537" name="Группа 4"/>
            <p:cNvGrpSpPr>
              <a:grpSpLocks/>
            </p:cNvGrpSpPr>
            <p:nvPr/>
          </p:nvGrpSpPr>
          <p:grpSpPr bwMode="auto">
            <a:xfrm>
              <a:off x="2926" y="1979"/>
              <a:ext cx="2585" cy="519"/>
              <a:chOff x="4645026" y="3140968"/>
              <a:chExt cx="4103438" cy="824956"/>
            </a:xfrm>
          </p:grpSpPr>
          <p:pic>
            <p:nvPicPr>
              <p:cNvPr id="19466" name="Picture 10"/>
              <p:cNvPicPr>
                <a:picLocks noChangeAspect="1" noChangeArrowheads="1"/>
              </p:cNvPicPr>
              <p:nvPr/>
            </p:nvPicPr>
            <p:blipFill>
              <a:blip r:embed="rId6" cstate="email">
                <a:lum contras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5026" y="3511881"/>
                <a:ext cx="4103438" cy="454043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9467" name="Picture 11"/>
              <p:cNvPicPr>
                <a:picLocks noChangeAspect="1" noChangeArrowheads="1"/>
              </p:cNvPicPr>
              <p:nvPr/>
            </p:nvPicPr>
            <p:blipFill>
              <a:blip r:embed="rId7" cstate="email">
                <a:lum bright="-6000" contrast="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5390" y="3140968"/>
                <a:ext cx="3744913" cy="321717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50540" name="Group 17"/>
            <p:cNvGrpSpPr>
              <a:grpSpLocks/>
            </p:cNvGrpSpPr>
            <p:nvPr/>
          </p:nvGrpSpPr>
          <p:grpSpPr bwMode="auto">
            <a:xfrm>
              <a:off x="2699" y="2795"/>
              <a:ext cx="2903" cy="999"/>
              <a:chOff x="2744" y="2568"/>
              <a:chExt cx="2903" cy="999"/>
            </a:xfrm>
          </p:grpSpPr>
          <p:grpSp>
            <p:nvGrpSpPr>
              <p:cNvPr id="150541" name="Group 15"/>
              <p:cNvGrpSpPr>
                <a:grpSpLocks/>
              </p:cNvGrpSpPr>
              <p:nvPr/>
            </p:nvGrpSpPr>
            <p:grpSpPr bwMode="auto">
              <a:xfrm>
                <a:off x="2971" y="2568"/>
                <a:ext cx="2450" cy="381"/>
                <a:chOff x="3152" y="2432"/>
                <a:chExt cx="2450" cy="381"/>
              </a:xfrm>
            </p:grpSpPr>
            <p:pic>
              <p:nvPicPr>
                <p:cNvPr id="19469" name="Picture 13"/>
                <p:cNvPicPr>
                  <a:picLocks noChangeAspect="1" noChangeArrowheads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70" y="2432"/>
                  <a:ext cx="1814" cy="1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9470" name="Picture 14"/>
                <p:cNvPicPr>
                  <a:picLocks noChangeAspect="1" noChangeArrowheads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52" y="2634"/>
                  <a:ext cx="2450" cy="17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19472" name="Picture 16"/>
              <p:cNvPicPr>
                <a:picLocks noChangeAspect="1" noChangeArrowheads="1"/>
              </p:cNvPicPr>
              <p:nvPr/>
            </p:nvPicPr>
            <p:blipFill>
              <a:blip r:embed="rId10" cstate="email">
                <a:lum bright="-12000" contrast="18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4" y="3022"/>
                <a:ext cx="2903" cy="545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150545" name="Группа 1"/>
            <p:cNvGrpSpPr>
              <a:grpSpLocks/>
            </p:cNvGrpSpPr>
            <p:nvPr/>
          </p:nvGrpSpPr>
          <p:grpSpPr bwMode="auto">
            <a:xfrm>
              <a:off x="113" y="119"/>
              <a:ext cx="1588" cy="2223"/>
              <a:chOff x="179388" y="188913"/>
              <a:chExt cx="2376487" cy="3529012"/>
            </a:xfrm>
          </p:grpSpPr>
          <p:pic>
            <p:nvPicPr>
              <p:cNvPr id="4" name="Picture 2"/>
              <p:cNvPicPr>
                <a:picLocks noChangeAspect="1" noChangeArrowheads="1"/>
              </p:cNvPicPr>
              <p:nvPr/>
            </p:nvPicPr>
            <p:blipFill>
              <a:blip r:embed="rId11" cstate="email">
                <a:lum contrast="24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0825" y="333375"/>
                <a:ext cx="2209800" cy="3384550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9475" name="Oval 19"/>
              <p:cNvSpPr>
                <a:spLocks noChangeArrowheads="1"/>
              </p:cNvSpPr>
              <p:nvPr/>
            </p:nvSpPr>
            <p:spPr bwMode="auto">
              <a:xfrm>
                <a:off x="179388" y="188913"/>
                <a:ext cx="2376487" cy="504825"/>
              </a:xfrm>
              <a:prstGeom prst="ellips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atin typeface="Constantia" pitchFamily="18" charset="0"/>
                  <a:cs typeface="Arial" charset="0"/>
                </a:endParaRPr>
              </a:p>
            </p:txBody>
          </p:sp>
        </p:grpSp>
        <p:grpSp>
          <p:nvGrpSpPr>
            <p:cNvPr id="150550" name="Группа 1"/>
            <p:cNvGrpSpPr>
              <a:grpSpLocks/>
            </p:cNvGrpSpPr>
            <p:nvPr/>
          </p:nvGrpSpPr>
          <p:grpSpPr bwMode="auto">
            <a:xfrm>
              <a:off x="1701" y="119"/>
              <a:ext cx="3901" cy="373"/>
              <a:chOff x="179388" y="188913"/>
              <a:chExt cx="8785225" cy="592136"/>
            </a:xfrm>
          </p:grpSpPr>
          <p:grpSp>
            <p:nvGrpSpPr>
              <p:cNvPr id="150551" name="Группа 1"/>
              <p:cNvGrpSpPr>
                <a:grpSpLocks/>
              </p:cNvGrpSpPr>
              <p:nvPr/>
            </p:nvGrpSpPr>
            <p:grpSpPr bwMode="auto">
              <a:xfrm>
                <a:off x="179388" y="188913"/>
                <a:ext cx="8785225" cy="576262"/>
                <a:chOff x="179388" y="188913"/>
                <a:chExt cx="8785225" cy="576263"/>
              </a:xfrm>
            </p:grpSpPr>
            <p:pic>
              <p:nvPicPr>
                <p:cNvPr id="8" name="Picture 3"/>
                <p:cNvPicPr>
                  <a:picLocks noChangeAspect="1" noChangeArrowheads="1"/>
                </p:cNvPicPr>
                <p:nvPr/>
              </p:nvPicPr>
              <p:blipFill>
                <a:blip r:embed="rId1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9388" y="188913"/>
                  <a:ext cx="8785225" cy="5762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9" name="Rectangle 4"/>
                <p:cNvSpPr>
                  <a:spLocks noChangeArrowheads="1"/>
                </p:cNvSpPr>
                <p:nvPr/>
              </p:nvSpPr>
              <p:spPr bwMode="auto">
                <a:xfrm>
                  <a:off x="1081088" y="188913"/>
                  <a:ext cx="7883525" cy="576263"/>
                </a:xfrm>
                <a:prstGeom prst="rect">
                  <a:avLst/>
                </a:prstGeom>
                <a:solidFill>
                  <a:srgbClr val="EEEEEE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ru-RU" sz="2000" b="1" dirty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0" name="Text Box 3"/>
              <p:cNvSpPr txBox="1">
                <a:spLocks noChangeArrowheads="1"/>
              </p:cNvSpPr>
              <p:nvPr/>
            </p:nvSpPr>
            <p:spPr bwMode="auto">
              <a:xfrm>
                <a:off x="1080206" y="247650"/>
                <a:ext cx="7884406" cy="5333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1pPr>
                <a:lvl2pPr marL="742950" indent="-285750" algn="l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2pPr>
                <a:lvl3pPr marL="1143000" indent="-228600" algn="l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3pPr>
                <a:lvl4pPr marL="1600200" indent="-228600" algn="l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4pPr>
                <a:lvl5pPr marL="2057400" indent="-228600" algn="l"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defRPr/>
                </a:pPr>
                <a:r>
                  <a:rPr lang="ru-RU" sz="2900" b="1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Bookman Old Style" pitchFamily="18" charset="0"/>
                  </a:rPr>
                  <a:t>НАУЧНОМУ РАБОТНИКУ</a:t>
                </a:r>
              </a:p>
            </p:txBody>
          </p:sp>
        </p:grpSp>
        <p:pic>
          <p:nvPicPr>
            <p:cNvPr id="150557" name="Picture 29" descr="4f5ad2009a411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" y="1026"/>
              <a:ext cx="644" cy="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2" cstate="email">
            <a:lum bright="-12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" y="1355726"/>
            <a:ext cx="3959225" cy="271621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4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68615" y="1643782"/>
            <a:ext cx="4478288" cy="27571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1" name="Picture 5" descr="imagesCAX0H3N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836613"/>
            <a:ext cx="655637" cy="77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40046" y="4164870"/>
            <a:ext cx="5383391" cy="251168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2639" name="Группа 1"/>
          <p:cNvGrpSpPr>
            <a:grpSpLocks/>
          </p:cNvGrpSpPr>
          <p:nvPr/>
        </p:nvGrpSpPr>
        <p:grpSpPr bwMode="auto">
          <a:xfrm>
            <a:off x="0" y="404813"/>
            <a:ext cx="9144000" cy="576262"/>
            <a:chOff x="323850" y="188913"/>
            <a:chExt cx="8424863" cy="576262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188913"/>
              <a:ext cx="8416925" cy="57626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1187450" y="188913"/>
              <a:ext cx="7561263" cy="576262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altLang="ru-RU" sz="2800" b="1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ookman Old Style" pitchFamily="18" charset="0"/>
                  <a:cs typeface="Arial" charset="0"/>
                </a:rPr>
                <a:t>ПУТЕВОДИТЕЛЬ ПО РЕСУРСАМ ИНТЕРНЕТ</a:t>
              </a: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sz="3200" b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/>
            </a:r>
            <a:br>
              <a:rPr lang="en-US" altLang="ru-RU" sz="3200" b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endParaRPr lang="ru-RU" altLang="ru-RU" sz="3200" b="1" smtClean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69988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6" t="20149" r="1950" b="9271"/>
          <a:stretch>
            <a:fillRect/>
          </a:stretch>
        </p:blipFill>
        <p:spPr>
          <a:xfrm>
            <a:off x="1554163" y="1600200"/>
            <a:ext cx="6034087" cy="4525963"/>
          </a:xfr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69989" name="Группа 1"/>
          <p:cNvGrpSpPr>
            <a:grpSpLocks/>
          </p:cNvGrpSpPr>
          <p:nvPr/>
        </p:nvGrpSpPr>
        <p:grpSpPr bwMode="auto">
          <a:xfrm>
            <a:off x="323850" y="404813"/>
            <a:ext cx="8820150" cy="576262"/>
            <a:chOff x="323850" y="188913"/>
            <a:chExt cx="8424863" cy="576262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188913"/>
              <a:ext cx="8416925" cy="57626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1187450" y="188913"/>
              <a:ext cx="7561263" cy="576262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altLang="ru-RU" sz="2800" b="1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ookman Old Style" pitchFamily="18" charset="0"/>
                  <a:cs typeface="Arial" charset="0"/>
                </a:rPr>
                <a:t>ИНФОРМАЦИОННАЯ КОМПЕТЕНТНОСТЬ</a:t>
              </a: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8368" y="4642874"/>
            <a:ext cx="1872208" cy="174733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6520" y="4658236"/>
            <a:ext cx="1872208" cy="174733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2122488"/>
            <a:ext cx="3351212" cy="2386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138" y="3362325"/>
            <a:ext cx="1944687" cy="2592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C:\Users\voronkova\Desktop\logo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28342"/>
            <a:ext cx="1272540" cy="17602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703" name="TextBox 3"/>
          <p:cNvSpPr txBox="1">
            <a:spLocks noChangeArrowheads="1"/>
          </p:cNvSpPr>
          <p:nvPr/>
        </p:nvSpPr>
        <p:spPr bwMode="auto">
          <a:xfrm>
            <a:off x="1692275" y="452438"/>
            <a:ext cx="73215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b="1" i="1">
                <a:solidFill>
                  <a:srgbClr val="000066"/>
                </a:solidFill>
              </a:rPr>
              <a:t>Курсы повышения квалификации научно-педагогических работников и библиотечных специалистов </a:t>
            </a:r>
          </a:p>
          <a:p>
            <a:pPr algn="ctr" eaLnBrk="1" hangingPunct="1"/>
            <a:r>
              <a:rPr lang="ru-RU" altLang="ru-RU" b="1" i="1">
                <a:solidFill>
                  <a:srgbClr val="000066"/>
                </a:solidFill>
              </a:rPr>
              <a:t>«Научные информационные и аналитические ресурсы в современном исследовательском университете: стратегии поиска, практика работы и технологии управления»</a:t>
            </a:r>
          </a:p>
        </p:txBody>
      </p:sp>
      <p:sp>
        <p:nvSpPr>
          <p:cNvPr id="157705" name="TextBox 7"/>
          <p:cNvSpPr txBox="1">
            <a:spLocks noChangeArrowheads="1"/>
          </p:cNvSpPr>
          <p:nvPr/>
        </p:nvSpPr>
        <p:spPr bwMode="auto">
          <a:xfrm>
            <a:off x="0" y="4635500"/>
            <a:ext cx="31321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sz="120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51379" y="2582120"/>
            <a:ext cx="3464402" cy="178877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7707" name="TextBox 10"/>
          <p:cNvSpPr txBox="1">
            <a:spLocks noChangeArrowheads="1"/>
          </p:cNvSpPr>
          <p:nvPr/>
        </p:nvSpPr>
        <p:spPr bwMode="auto">
          <a:xfrm>
            <a:off x="5435600" y="2060575"/>
            <a:ext cx="3457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002060"/>
                </a:solidFill>
                <a:latin typeface="Bookman Old Style" pitchFamily="18" charset="0"/>
              </a:rPr>
              <a:t>ПРОГРАММА КУРСОВ</a:t>
            </a:r>
          </a:p>
        </p:txBody>
      </p:sp>
      <p:sp>
        <p:nvSpPr>
          <p:cNvPr id="157711" name="Text Box 15"/>
          <p:cNvSpPr txBox="1">
            <a:spLocks noChangeArrowheads="1"/>
          </p:cNvSpPr>
          <p:nvPr/>
        </p:nvSpPr>
        <p:spPr bwMode="auto">
          <a:xfrm>
            <a:off x="2627313" y="6092825"/>
            <a:ext cx="2449512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600" b="1" i="1">
                <a:solidFill>
                  <a:srgbClr val="002060"/>
                </a:solidFill>
              </a:rPr>
              <a:t>Национальный фонд подготовки кадров</a:t>
            </a:r>
            <a:endParaRPr lang="ru-RU" altLang="ru-RU" sz="1600" b="1"/>
          </a:p>
          <a:p>
            <a:pPr>
              <a:spcBef>
                <a:spcPct val="50000"/>
              </a:spcBef>
            </a:pPr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2" name="Group 4"/>
          <p:cNvGrpSpPr>
            <a:grpSpLocks/>
          </p:cNvGrpSpPr>
          <p:nvPr/>
        </p:nvGrpSpPr>
        <p:grpSpPr bwMode="auto">
          <a:xfrm>
            <a:off x="325438" y="0"/>
            <a:ext cx="8818562" cy="7126288"/>
            <a:chOff x="113" y="119"/>
            <a:chExt cx="5555" cy="4489"/>
          </a:xfrm>
        </p:grpSpPr>
        <p:grpSp>
          <p:nvGrpSpPr>
            <p:cNvPr id="48133" name="Группа 1"/>
            <p:cNvGrpSpPr>
              <a:grpSpLocks/>
            </p:cNvGrpSpPr>
            <p:nvPr/>
          </p:nvGrpSpPr>
          <p:grpSpPr bwMode="auto">
            <a:xfrm>
              <a:off x="113" y="119"/>
              <a:ext cx="5534" cy="363"/>
              <a:chOff x="179388" y="188913"/>
              <a:chExt cx="8785225" cy="576262"/>
            </a:xfrm>
          </p:grpSpPr>
          <p:grpSp>
            <p:nvGrpSpPr>
              <p:cNvPr id="48134" name="Группа 1"/>
              <p:cNvGrpSpPr>
                <a:grpSpLocks/>
              </p:cNvGrpSpPr>
              <p:nvPr/>
            </p:nvGrpSpPr>
            <p:grpSpPr bwMode="auto">
              <a:xfrm>
                <a:off x="179388" y="188913"/>
                <a:ext cx="8785225" cy="576262"/>
                <a:chOff x="179388" y="188913"/>
                <a:chExt cx="8785225" cy="576263"/>
              </a:xfrm>
            </p:grpSpPr>
            <p:pic>
              <p:nvPicPr>
                <p:cNvPr id="10" name="Picture 3"/>
                <p:cNvPicPr>
                  <a:picLocks noChangeAspect="1" noChangeArrowheads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9388" y="188913"/>
                  <a:ext cx="8785225" cy="5762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1" name="Rectangle 4"/>
                <p:cNvSpPr>
                  <a:spLocks noChangeArrowheads="1"/>
                </p:cNvSpPr>
                <p:nvPr/>
              </p:nvSpPr>
              <p:spPr bwMode="auto">
                <a:xfrm>
                  <a:off x="1081088" y="188913"/>
                  <a:ext cx="7883525" cy="576263"/>
                </a:xfrm>
                <a:prstGeom prst="rect">
                  <a:avLst/>
                </a:prstGeom>
                <a:solidFill>
                  <a:srgbClr val="EEEEEE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ru-RU" sz="2000" b="1" dirty="0">
                    <a:solidFill>
                      <a:srgbClr val="CC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9" name="Text Box 3"/>
              <p:cNvSpPr txBox="1">
                <a:spLocks noChangeArrowheads="1"/>
              </p:cNvSpPr>
              <p:nvPr/>
            </p:nvSpPr>
            <p:spPr bwMode="auto">
              <a:xfrm>
                <a:off x="1081088" y="247651"/>
                <a:ext cx="7883525" cy="4571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ru-RU" altLang="ru-RU" sz="2400" b="1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Bookman Old Style" pitchFamily="18" charset="0"/>
                  </a:rPr>
                  <a:t>НАУЧНАЯ БИБЛИОТЕКА им. Н.Н. СТРАХОВА</a:t>
                </a:r>
                <a:endParaRPr lang="ru-RU" altLang="ru-RU" sz="2000" b="1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ookman Old Style" pitchFamily="18" charset="0"/>
                </a:endParaRPr>
              </a:p>
            </p:txBody>
          </p:sp>
        </p:grpSp>
        <p:sp>
          <p:nvSpPr>
            <p:cNvPr id="6149" name="TextBox 1"/>
            <p:cNvSpPr txBox="1">
              <a:spLocks noChangeArrowheads="1"/>
            </p:cNvSpPr>
            <p:nvPr/>
          </p:nvSpPr>
          <p:spPr bwMode="auto">
            <a:xfrm>
              <a:off x="3578" y="2193"/>
              <a:ext cx="154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600" b="1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itchFamily="18" charset="0"/>
                </a:rPr>
                <a:t>7 читальных залов</a:t>
              </a:r>
            </a:p>
          </p:txBody>
        </p:sp>
        <p:sp>
          <p:nvSpPr>
            <p:cNvPr id="6150" name="TextBox 12"/>
            <p:cNvSpPr txBox="1">
              <a:spLocks noChangeArrowheads="1"/>
            </p:cNvSpPr>
            <p:nvPr/>
          </p:nvSpPr>
          <p:spPr bwMode="auto">
            <a:xfrm>
              <a:off x="514" y="2181"/>
              <a:ext cx="154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600" b="1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itchFamily="18" charset="0"/>
                </a:rPr>
                <a:t>6 абонементов</a:t>
              </a:r>
            </a:p>
          </p:txBody>
        </p:sp>
        <p:pic>
          <p:nvPicPr>
            <p:cNvPr id="6151" name="Picture 9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" y="2599"/>
              <a:ext cx="1484" cy="9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8" name="Picture 14" descr="DSC0304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716"/>
              <a:ext cx="2361" cy="144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5" descr="DSC03438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716"/>
              <a:ext cx="1891" cy="144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" descr="P1020265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7" y="2592"/>
              <a:ext cx="1123" cy="9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/>
            </a:sp3d>
            <a:extLst/>
          </p:spPr>
        </p:pic>
        <p:sp>
          <p:nvSpPr>
            <p:cNvPr id="48146" name="TextBox 1"/>
            <p:cNvSpPr txBox="1">
              <a:spLocks noChangeArrowheads="1"/>
            </p:cNvSpPr>
            <p:nvPr/>
          </p:nvSpPr>
          <p:spPr bwMode="auto">
            <a:xfrm>
              <a:off x="2193" y="2751"/>
              <a:ext cx="1737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altLang="ru-RU" sz="1400" b="1">
                  <a:solidFill>
                    <a:srgbClr val="000066"/>
                  </a:solidFill>
                  <a:latin typeface="Bookman Old Style" pitchFamily="18" charset="0"/>
                </a:rPr>
                <a:t>250 АВТОМАТИЗИРОВАННЫХ РАБОЧИХ МЕСТ</a:t>
              </a:r>
            </a:p>
          </p:txBody>
        </p:sp>
        <p:sp>
          <p:nvSpPr>
            <p:cNvPr id="48147" name="AutoShape 36"/>
            <p:cNvSpPr>
              <a:spLocks/>
            </p:cNvSpPr>
            <p:nvPr/>
          </p:nvSpPr>
          <p:spPr bwMode="auto">
            <a:xfrm rot="-5400000">
              <a:off x="2667" y="1075"/>
              <a:ext cx="467" cy="5534"/>
            </a:xfrm>
            <a:prstGeom prst="leftBrace">
              <a:avLst>
                <a:gd name="adj1" fmla="val 94636"/>
                <a:gd name="adj2" fmla="val 50000"/>
              </a:avLst>
            </a:prstGeom>
            <a:noFill/>
            <a:ln w="3175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>
                <a:latin typeface="Constantia" pitchFamily="18" charset="0"/>
                <a:cs typeface="Arial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23" y="4075"/>
              <a:ext cx="5534" cy="2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600" b="1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itchFamily="18" charset="0"/>
                </a:rPr>
                <a:t>ОБЩАЯ ПЛОЩАДЬ 5 000 КВ. М</a:t>
              </a: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600200"/>
            <a:ext cx="8207375" cy="4525963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b="1" smtClean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b="1" smtClean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b="1" smtClean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200" b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СПАСИБО ЗА ВНИМАНИЕ!</a:t>
            </a:r>
          </a:p>
          <a:p>
            <a:endParaRPr lang="ru-RU" altLang="ru-RU" sz="3200" smtClean="0">
              <a:latin typeface="Bookman Old Style" pitchFamily="18" charset="0"/>
            </a:endParaRP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3563938" y="4868863"/>
            <a:ext cx="5400675" cy="133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600" b="1">
                <a:solidFill>
                  <a:srgbClr val="000066"/>
                </a:solidFill>
              </a:rPr>
              <a:t>Н.С. Порощай, </a:t>
            </a:r>
          </a:p>
          <a:p>
            <a:r>
              <a:rPr lang="ru-RU" altLang="ru-RU" sz="1600" b="1">
                <a:solidFill>
                  <a:srgbClr val="000066"/>
                </a:solidFill>
              </a:rPr>
              <a:t>заместитель директора НБ им. Н.Н. Страхова </a:t>
            </a:r>
          </a:p>
          <a:p>
            <a:r>
              <a:rPr lang="ru-RU" altLang="ru-RU" sz="1600" b="1">
                <a:solidFill>
                  <a:srgbClr val="000066"/>
                </a:solidFill>
              </a:rPr>
              <a:t>НИУ «БелГУ»</a:t>
            </a:r>
          </a:p>
          <a:p>
            <a:r>
              <a:rPr lang="ru-RU" altLang="ru-RU" sz="1600" b="1">
                <a:solidFill>
                  <a:srgbClr val="000066"/>
                </a:solidFill>
              </a:rPr>
              <a:t>тел.</a:t>
            </a:r>
            <a:r>
              <a:rPr lang="en-US" altLang="ru-RU" sz="1600" b="1">
                <a:solidFill>
                  <a:srgbClr val="000066"/>
                </a:solidFill>
              </a:rPr>
              <a:t>:</a:t>
            </a:r>
            <a:r>
              <a:rPr lang="ru-RU" altLang="ru-RU" sz="1600" b="1">
                <a:solidFill>
                  <a:srgbClr val="000066"/>
                </a:solidFill>
              </a:rPr>
              <a:t> (4722) 30-18-89</a:t>
            </a:r>
          </a:p>
          <a:p>
            <a:pPr>
              <a:spcBef>
                <a:spcPct val="10000"/>
              </a:spcBef>
            </a:pPr>
            <a:r>
              <a:rPr lang="en-US" altLang="ru-RU" sz="1600" b="1">
                <a:solidFill>
                  <a:srgbClr val="000066"/>
                </a:solidFill>
              </a:rPr>
              <a:t>E-mail: Poroshay@bsu.edu.ru</a:t>
            </a:r>
            <a:endParaRPr lang="ru-RU" altLang="ru-RU" sz="1600" b="1">
              <a:solidFill>
                <a:srgbClr val="000066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altLang="ru-RU" sz="32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altLang="ru-RU" sz="3200" b="1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5875" name="Picture 35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392" y="1359312"/>
            <a:ext cx="2663684" cy="1979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F:\Переустановка\backup 2011\Рабочий стол\Документы\Отчет по проекту\2012\Проект сайта\ФОТО для Сайта\IMG_1134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07891" y="1286013"/>
            <a:ext cx="6109226" cy="4150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  <a:extLst/>
        </p:spPr>
      </p:pic>
      <p:pic>
        <p:nvPicPr>
          <p:cNvPr id="49161" name="Picture 9" descr="IMG_1793 (копия)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3933825"/>
            <a:ext cx="2520950" cy="194468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49162" name="Группа 1"/>
          <p:cNvGrpSpPr>
            <a:grpSpLocks/>
          </p:cNvGrpSpPr>
          <p:nvPr/>
        </p:nvGrpSpPr>
        <p:grpSpPr bwMode="auto">
          <a:xfrm>
            <a:off x="336550" y="404813"/>
            <a:ext cx="8424863" cy="576262"/>
            <a:chOff x="323850" y="188913"/>
            <a:chExt cx="8424863" cy="576262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188913"/>
              <a:ext cx="8416925" cy="57626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1187450" y="188913"/>
              <a:ext cx="7561263" cy="576262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altLang="ru-RU" sz="2800" b="1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ookman Old Style" pitchFamily="18" charset="0"/>
                  <a:cs typeface="Arial" charset="0"/>
                </a:rPr>
                <a:t>ЗАЛЫ ОТКРЫТОГО ДОСТУПА</a:t>
              </a:r>
            </a:p>
          </p:txBody>
        </p:sp>
      </p:grpSp>
      <p:pic>
        <p:nvPicPr>
          <p:cNvPr id="49167" name="Picture 15" descr="IMG_186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9763" y="4365625"/>
            <a:ext cx="3424237" cy="22828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68" name="Picture 16" descr="Увеличить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375" y="1412875"/>
            <a:ext cx="1947863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169" name="Text Box 17"/>
          <p:cNvSpPr txBox="1">
            <a:spLocks noChangeArrowheads="1"/>
          </p:cNvSpPr>
          <p:nvPr/>
        </p:nvSpPr>
        <p:spPr bwMode="auto">
          <a:xfrm>
            <a:off x="3563938" y="2565400"/>
            <a:ext cx="2736850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600" b="1">
                <a:solidFill>
                  <a:srgbClr val="000066"/>
                </a:solidFill>
              </a:rPr>
              <a:t>Библиотечная </a:t>
            </a:r>
            <a:r>
              <a:rPr lang="en-US" altLang="ru-RU" sz="1600" b="1">
                <a:solidFill>
                  <a:srgbClr val="000066"/>
                </a:solidFill>
              </a:rPr>
              <a:t>RFID </a:t>
            </a:r>
            <a:r>
              <a:rPr lang="ru-RU" altLang="ru-RU" sz="1600" b="1">
                <a:solidFill>
                  <a:srgbClr val="000066"/>
                </a:solidFill>
              </a:rPr>
              <a:t>метка</a:t>
            </a:r>
          </a:p>
          <a:p>
            <a:pPr>
              <a:spcBef>
                <a:spcPct val="50000"/>
              </a:spcBef>
            </a:pPr>
            <a:endParaRPr lang="ru-RU" altLang="ru-RU" sz="1600">
              <a:solidFill>
                <a:srgbClr val="000066"/>
              </a:solidFill>
            </a:endParaRPr>
          </a:p>
        </p:txBody>
      </p:sp>
      <p:pic>
        <p:nvPicPr>
          <p:cNvPr id="177170" name="Picture 18" descr="Увеличить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9563" y="1341438"/>
            <a:ext cx="1800225" cy="108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171" name="Text Box 19"/>
          <p:cNvSpPr txBox="1">
            <a:spLocks noChangeArrowheads="1"/>
          </p:cNvSpPr>
          <p:nvPr/>
        </p:nvSpPr>
        <p:spPr bwMode="auto">
          <a:xfrm>
            <a:off x="6588125" y="2565400"/>
            <a:ext cx="20875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600" b="1">
                <a:solidFill>
                  <a:srgbClr val="000066"/>
                </a:solidFill>
              </a:rPr>
              <a:t>Ридер для инвентаризации</a:t>
            </a:r>
          </a:p>
        </p:txBody>
      </p:sp>
      <p:pic>
        <p:nvPicPr>
          <p:cNvPr id="177172" name="Picture 20" descr="Книговыдача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6100" y="3716338"/>
            <a:ext cx="1204913" cy="216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173" name="Text Box 21"/>
          <p:cNvSpPr txBox="1">
            <a:spLocks noChangeArrowheads="1"/>
          </p:cNvSpPr>
          <p:nvPr/>
        </p:nvSpPr>
        <p:spPr bwMode="auto">
          <a:xfrm>
            <a:off x="3563938" y="5805488"/>
            <a:ext cx="259238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600" b="1">
                <a:solidFill>
                  <a:srgbClr val="000066"/>
                </a:solidFill>
              </a:rPr>
              <a:t>Станция самостоятельной книговыдачи</a:t>
            </a:r>
          </a:p>
        </p:txBody>
      </p:sp>
      <p:pic>
        <p:nvPicPr>
          <p:cNvPr id="177174" name="Picture 22" descr="Противокражное оборудование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888" y="3789363"/>
            <a:ext cx="2735262" cy="233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175" name="Text Box 23"/>
          <p:cNvSpPr txBox="1">
            <a:spLocks noChangeArrowheads="1"/>
          </p:cNvSpPr>
          <p:nvPr/>
        </p:nvSpPr>
        <p:spPr bwMode="auto">
          <a:xfrm>
            <a:off x="5940425" y="6021388"/>
            <a:ext cx="2808288" cy="94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600" b="1">
                <a:solidFill>
                  <a:srgbClr val="000066"/>
                </a:solidFill>
              </a:rPr>
              <a:t>Противокражная </a:t>
            </a:r>
            <a:r>
              <a:rPr lang="en-US" altLang="ru-RU" sz="1600" b="1">
                <a:solidFill>
                  <a:srgbClr val="000066"/>
                </a:solidFill>
              </a:rPr>
              <a:t>RFID </a:t>
            </a:r>
            <a:r>
              <a:rPr lang="ru-RU" altLang="ru-RU" sz="1600" b="1">
                <a:solidFill>
                  <a:srgbClr val="000066"/>
                </a:solidFill>
              </a:rPr>
              <a:t>система</a:t>
            </a:r>
          </a:p>
          <a:p>
            <a:pPr>
              <a:spcBef>
                <a:spcPct val="50000"/>
              </a:spcBef>
            </a:pPr>
            <a:endParaRPr lang="ru-RU" altLang="ru-RU" sz="1600">
              <a:solidFill>
                <a:srgbClr val="000066"/>
              </a:solidFill>
            </a:endParaRPr>
          </a:p>
        </p:txBody>
      </p:sp>
      <p:pic>
        <p:nvPicPr>
          <p:cNvPr id="177176" name="Picture 2" descr="Закрыть окно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3213100"/>
            <a:ext cx="2087562" cy="144145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77" name="Picture 25" descr="ortkyu%20i%204,%20cn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268413"/>
            <a:ext cx="2087563" cy="129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178" name="Text Box 26"/>
          <p:cNvSpPr txBox="1">
            <a:spLocks noChangeArrowheads="1"/>
          </p:cNvSpPr>
          <p:nvPr/>
        </p:nvSpPr>
        <p:spPr bwMode="auto">
          <a:xfrm>
            <a:off x="0" y="2636838"/>
            <a:ext cx="2916238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ул. Студенческая, 14 </a:t>
            </a:r>
          </a:p>
          <a:p>
            <a:pPr algn="ctr"/>
            <a:r>
              <a:rPr lang="ru-RU" altLang="ru-RU" sz="1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корпус 4</a:t>
            </a:r>
          </a:p>
          <a:p>
            <a:endParaRPr lang="ru-RU" altLang="ru-RU" sz="1600">
              <a:solidFill>
                <a:srgbClr val="000066"/>
              </a:solidFill>
            </a:endParaRPr>
          </a:p>
          <a:p>
            <a:pPr>
              <a:spcBef>
                <a:spcPct val="50000"/>
              </a:spcBef>
            </a:pPr>
            <a:endParaRPr lang="ru-RU" altLang="ru-RU"/>
          </a:p>
        </p:txBody>
      </p:sp>
      <p:sp>
        <p:nvSpPr>
          <p:cNvPr id="177179" name="Text Box 27"/>
          <p:cNvSpPr txBox="1">
            <a:spLocks noChangeArrowheads="1"/>
          </p:cNvSpPr>
          <p:nvPr/>
        </p:nvSpPr>
        <p:spPr bwMode="auto">
          <a:xfrm>
            <a:off x="0" y="4724400"/>
            <a:ext cx="2843213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ул. Преображенская,</a:t>
            </a:r>
            <a:r>
              <a:rPr lang="en-US" altLang="ru-RU" sz="1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1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78</a:t>
            </a:r>
          </a:p>
          <a:p>
            <a:pPr algn="ctr"/>
            <a:r>
              <a:rPr lang="ru-RU" altLang="ru-RU" sz="16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корпус 7</a:t>
            </a:r>
          </a:p>
          <a:p>
            <a:pPr>
              <a:spcBef>
                <a:spcPct val="50000"/>
              </a:spcBef>
            </a:pPr>
            <a:endParaRPr lang="ru-RU" altLang="ru-RU" sz="1600">
              <a:solidFill>
                <a:srgbClr val="000066"/>
              </a:solidFill>
            </a:endParaRPr>
          </a:p>
        </p:txBody>
      </p:sp>
      <p:sp>
        <p:nvSpPr>
          <p:cNvPr id="177181" name="Text Box 29"/>
          <p:cNvSpPr txBox="1">
            <a:spLocks noChangeArrowheads="1"/>
          </p:cNvSpPr>
          <p:nvPr/>
        </p:nvSpPr>
        <p:spPr bwMode="auto">
          <a:xfrm>
            <a:off x="2987675" y="1341438"/>
            <a:ext cx="39608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/>
          </a:p>
        </p:txBody>
      </p:sp>
      <p:sp>
        <p:nvSpPr>
          <p:cNvPr id="177183" name="Text Box 31"/>
          <p:cNvSpPr txBox="1">
            <a:spLocks noChangeArrowheads="1"/>
          </p:cNvSpPr>
          <p:nvPr/>
        </p:nvSpPr>
        <p:spPr bwMode="auto">
          <a:xfrm>
            <a:off x="0" y="5373688"/>
            <a:ext cx="3563938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600" b="1">
                <a:solidFill>
                  <a:srgbClr val="CC3300"/>
                </a:solidFill>
                <a:latin typeface="Bookman Old Style" pitchFamily="18" charset="0"/>
              </a:rPr>
              <a:t>Планируется оборудовать читальный зал на ул. Студенческой и библиотеку социально-теологического факультета</a:t>
            </a:r>
          </a:p>
        </p:txBody>
      </p:sp>
      <p:grpSp>
        <p:nvGrpSpPr>
          <p:cNvPr id="177184" name="Группа 1"/>
          <p:cNvGrpSpPr>
            <a:grpSpLocks/>
          </p:cNvGrpSpPr>
          <p:nvPr/>
        </p:nvGrpSpPr>
        <p:grpSpPr bwMode="auto">
          <a:xfrm>
            <a:off x="336550" y="404813"/>
            <a:ext cx="8424863" cy="576262"/>
            <a:chOff x="323850" y="188913"/>
            <a:chExt cx="8424863" cy="576262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188913"/>
              <a:ext cx="8416925" cy="57626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1187450" y="188913"/>
              <a:ext cx="7561263" cy="576262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ru-RU" altLang="ru-RU" sz="30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cs typeface="Arial" charset="0"/>
              </a:endParaRPr>
            </a:p>
          </p:txBody>
        </p:sp>
      </p:grpSp>
      <p:sp>
        <p:nvSpPr>
          <p:cNvPr id="177189" name="Rectangle 37"/>
          <p:cNvSpPr>
            <a:spLocks noChangeArrowheads="1"/>
          </p:cNvSpPr>
          <p:nvPr/>
        </p:nvSpPr>
        <p:spPr bwMode="auto">
          <a:xfrm>
            <a:off x="1258888" y="476250"/>
            <a:ext cx="7345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ВНЕДРЕНИЕ ИННОВАЦИОННЫХТЕХНОЛОГИЙ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188" y="1412875"/>
            <a:ext cx="7993062" cy="4713288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altLang="ru-RU" sz="2400" b="1" smtClean="0">
                <a:solidFill>
                  <a:srgbClr val="000066"/>
                </a:solidFill>
                <a:latin typeface="Bookman Old Style" pitchFamily="18" charset="0"/>
              </a:rPr>
              <a:t>Формируется с 2003 года </a:t>
            </a:r>
          </a:p>
          <a:p>
            <a:pPr algn="ctr">
              <a:buFontTx/>
              <a:buNone/>
            </a:pPr>
            <a:r>
              <a:rPr lang="ru-RU" altLang="ru-RU" sz="2400" b="1" smtClean="0">
                <a:solidFill>
                  <a:srgbClr val="000066"/>
                </a:solidFill>
                <a:latin typeface="Bookman Old Style" pitchFamily="18" charset="0"/>
              </a:rPr>
              <a:t>на базе АИБС «</a:t>
            </a:r>
            <a:r>
              <a:rPr lang="en-US" altLang="ru-RU" sz="2400" b="1" smtClean="0">
                <a:solidFill>
                  <a:srgbClr val="000066"/>
                </a:solidFill>
                <a:latin typeface="Bookman Old Style" pitchFamily="18" charset="0"/>
              </a:rPr>
              <a:t>MAPK-SQL</a:t>
            </a:r>
            <a:r>
              <a:rPr lang="ru-RU" altLang="ru-RU" sz="2400" b="1" smtClean="0">
                <a:solidFill>
                  <a:srgbClr val="000066"/>
                </a:solidFill>
                <a:latin typeface="Bookman Old Style" pitchFamily="18" charset="0"/>
              </a:rPr>
              <a:t>» </a:t>
            </a:r>
          </a:p>
          <a:p>
            <a:pPr algn="ctr">
              <a:buFontTx/>
              <a:buNone/>
            </a:pPr>
            <a:r>
              <a:rPr lang="ru-RU" altLang="ru-RU" sz="2400" b="1" smtClean="0">
                <a:solidFill>
                  <a:srgbClr val="000066"/>
                </a:solidFill>
                <a:latin typeface="Bookman Old Style" pitchFamily="18" charset="0"/>
              </a:rPr>
              <a:t>по следующим направлениям:</a:t>
            </a:r>
          </a:p>
        </p:txBody>
      </p:sp>
      <p:sp>
        <p:nvSpPr>
          <p:cNvPr id="183301" name="Rectangle 5"/>
          <p:cNvSpPr>
            <a:spLocks noChangeArrowheads="1"/>
          </p:cNvSpPr>
          <p:nvPr/>
        </p:nvSpPr>
        <p:spPr bwMode="auto">
          <a:xfrm>
            <a:off x="900113" y="2565400"/>
            <a:ext cx="7559675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Aft>
                <a:spcPct val="50000"/>
              </a:spcAft>
              <a:buClr>
                <a:srgbClr val="800000"/>
              </a:buClr>
              <a:buSzPct val="105000"/>
              <a:buFont typeface="Wingdings" pitchFamily="2" charset="2"/>
              <a:buChar char="&amp;"/>
            </a:pPr>
            <a:endParaRPr lang="ru-RU" altLang="ru-RU" b="1">
              <a:solidFill>
                <a:srgbClr val="0033CC"/>
              </a:solidFill>
            </a:endParaRPr>
          </a:p>
          <a:p>
            <a:pPr>
              <a:lnSpc>
                <a:spcPct val="80000"/>
              </a:lnSpc>
              <a:spcAft>
                <a:spcPct val="50000"/>
              </a:spcAft>
              <a:buClr>
                <a:srgbClr val="800000"/>
              </a:buClr>
              <a:buSzPct val="105000"/>
              <a:buFont typeface="Wingdings" pitchFamily="2" charset="2"/>
              <a:buNone/>
            </a:pPr>
            <a:endParaRPr lang="ru-RU" altLang="ru-RU" b="1">
              <a:solidFill>
                <a:srgbClr val="0033CC"/>
              </a:solidFill>
            </a:endParaRPr>
          </a:p>
          <a:p>
            <a:pPr>
              <a:lnSpc>
                <a:spcPct val="80000"/>
              </a:lnSpc>
              <a:spcAft>
                <a:spcPct val="50000"/>
              </a:spcAft>
              <a:buClr>
                <a:srgbClr val="800000"/>
              </a:buClr>
              <a:buSzPct val="105000"/>
              <a:buFont typeface="Wingdings" pitchFamily="2" charset="2"/>
              <a:buChar char="&amp;"/>
            </a:pPr>
            <a:r>
              <a:rPr lang="ru-RU" altLang="ru-RU" sz="2000" b="1">
                <a:solidFill>
                  <a:srgbClr val="000066"/>
                </a:solidFill>
                <a:latin typeface="Bookman Old Style" pitchFamily="18" charset="0"/>
              </a:rPr>
              <a:t> Создание ресурсов собственной генерации;</a:t>
            </a:r>
          </a:p>
          <a:p>
            <a:pPr>
              <a:lnSpc>
                <a:spcPct val="80000"/>
              </a:lnSpc>
              <a:spcAft>
                <a:spcPct val="50000"/>
              </a:spcAft>
              <a:buClr>
                <a:srgbClr val="800000"/>
              </a:buClr>
              <a:buSzPct val="105000"/>
              <a:buFont typeface="Wingdings" pitchFamily="2" charset="2"/>
              <a:buChar char="&amp;"/>
            </a:pPr>
            <a:r>
              <a:rPr lang="ru-RU" altLang="ru-RU" sz="2000" b="1">
                <a:solidFill>
                  <a:srgbClr val="000066"/>
                </a:solidFill>
                <a:latin typeface="Bookman Old Style" pitchFamily="18" charset="0"/>
              </a:rPr>
              <a:t> Подписка на коммерческие полнотекстовые </a:t>
            </a:r>
          </a:p>
          <a:p>
            <a:pPr>
              <a:lnSpc>
                <a:spcPct val="80000"/>
              </a:lnSpc>
              <a:spcAft>
                <a:spcPct val="50000"/>
              </a:spcAft>
              <a:buClr>
                <a:srgbClr val="800000"/>
              </a:buClr>
              <a:buSzPct val="105000"/>
              <a:buFont typeface="Wingdings" pitchFamily="2" charset="2"/>
              <a:buNone/>
            </a:pPr>
            <a:r>
              <a:rPr lang="ru-RU" altLang="ru-RU" sz="2000" b="1">
                <a:solidFill>
                  <a:srgbClr val="000066"/>
                </a:solidFill>
                <a:latin typeface="Bookman Old Style" pitchFamily="18" charset="0"/>
              </a:rPr>
              <a:t>     базы данных, библиотечно-информационные </a:t>
            </a:r>
          </a:p>
          <a:p>
            <a:pPr>
              <a:lnSpc>
                <a:spcPct val="80000"/>
              </a:lnSpc>
              <a:spcAft>
                <a:spcPct val="50000"/>
              </a:spcAft>
              <a:buClr>
                <a:srgbClr val="800000"/>
              </a:buClr>
              <a:buSzPct val="105000"/>
              <a:buFont typeface="Wingdings" pitchFamily="2" charset="2"/>
              <a:buNone/>
            </a:pPr>
            <a:r>
              <a:rPr lang="ru-RU" altLang="ru-RU" sz="2000" b="1">
                <a:solidFill>
                  <a:srgbClr val="000066"/>
                </a:solidFill>
                <a:latin typeface="Bookman Old Style" pitchFamily="18" charset="0"/>
              </a:rPr>
              <a:t>     системы;</a:t>
            </a:r>
          </a:p>
          <a:p>
            <a:pPr>
              <a:lnSpc>
                <a:spcPct val="80000"/>
              </a:lnSpc>
              <a:spcAft>
                <a:spcPct val="50000"/>
              </a:spcAft>
              <a:buClr>
                <a:srgbClr val="800000"/>
              </a:buClr>
              <a:buSzPct val="105000"/>
              <a:buFont typeface="Wingdings" pitchFamily="2" charset="2"/>
              <a:buChar char="&amp;"/>
            </a:pPr>
            <a:r>
              <a:rPr lang="ru-RU" altLang="ru-RU" sz="2000" b="1">
                <a:solidFill>
                  <a:srgbClr val="000066"/>
                </a:solidFill>
                <a:latin typeface="Bookman Old Style" pitchFamily="18" charset="0"/>
              </a:rPr>
              <a:t> Удаленные общедоступные электронные </a:t>
            </a:r>
          </a:p>
          <a:p>
            <a:pPr>
              <a:lnSpc>
                <a:spcPct val="80000"/>
              </a:lnSpc>
              <a:spcAft>
                <a:spcPct val="50000"/>
              </a:spcAft>
              <a:buClr>
                <a:srgbClr val="800000"/>
              </a:buClr>
              <a:buSzPct val="105000"/>
              <a:buFont typeface="Wingdings" pitchFamily="2" charset="2"/>
              <a:buNone/>
            </a:pPr>
            <a:r>
              <a:rPr lang="ru-RU" altLang="ru-RU" sz="2000" b="1">
                <a:solidFill>
                  <a:srgbClr val="000066"/>
                </a:solidFill>
                <a:latin typeface="Bookman Old Style" pitchFamily="18" charset="0"/>
              </a:rPr>
              <a:t>      ресурсы. </a:t>
            </a:r>
          </a:p>
        </p:txBody>
      </p:sp>
      <p:grpSp>
        <p:nvGrpSpPr>
          <p:cNvPr id="183302" name="Группа 1"/>
          <p:cNvGrpSpPr>
            <a:grpSpLocks/>
          </p:cNvGrpSpPr>
          <p:nvPr/>
        </p:nvGrpSpPr>
        <p:grpSpPr bwMode="auto">
          <a:xfrm>
            <a:off x="0" y="404813"/>
            <a:ext cx="9144000" cy="576262"/>
            <a:chOff x="323850" y="188913"/>
            <a:chExt cx="8424863" cy="576262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188913"/>
              <a:ext cx="8416925" cy="57626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1187450" y="188913"/>
              <a:ext cx="7561263" cy="576262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altLang="ru-RU" sz="2800" b="1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ookman Old Style" pitchFamily="18" charset="0"/>
                  <a:cs typeface="Arial" charset="0"/>
                </a:rPr>
                <a:t>ЭЛЕКТРОННАЯ БИБЛИОТЕКА НИУ «БелГУ»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r>
              <a:rPr lang="ru-RU" altLang="ru-RU" sz="3200" b="1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/>
            </a:r>
            <a:br>
              <a:rPr lang="ru-RU" altLang="ru-RU" sz="3200" b="1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r>
              <a:rPr lang="ru-RU" altLang="ru-RU" sz="3200" b="1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/>
            </a:r>
            <a:br>
              <a:rPr lang="ru-RU" altLang="ru-RU" sz="3200" b="1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r>
              <a:rPr lang="ru-RU" altLang="ru-RU" sz="3200" b="1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/>
            </a:r>
            <a:br>
              <a:rPr lang="ru-RU" altLang="ru-RU" sz="3200" b="1" smtClean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</a:br>
            <a:endParaRPr lang="ru-RU" altLang="ru-RU" sz="3200" b="1" smtClean="0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92516" name="Picture 4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052513"/>
            <a:ext cx="8424862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2517" name="Группа 1"/>
          <p:cNvGrpSpPr>
            <a:grpSpLocks/>
          </p:cNvGrpSpPr>
          <p:nvPr/>
        </p:nvGrpSpPr>
        <p:grpSpPr bwMode="auto">
          <a:xfrm>
            <a:off x="0" y="260350"/>
            <a:ext cx="9144000" cy="576263"/>
            <a:chOff x="323850" y="188913"/>
            <a:chExt cx="8424863" cy="576262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188913"/>
              <a:ext cx="8416925" cy="57626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1187450" y="188913"/>
              <a:ext cx="7561263" cy="576262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altLang="ru-RU" sz="2800" b="1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ookman Old Style" pitchFamily="18" charset="0"/>
                  <a:cs typeface="Arial" charset="0"/>
                </a:rPr>
                <a:t>СТРУКТУРА ЭЛЕКТРОННОЙ БИБЛИОТЕКИ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33600" y="1341438"/>
            <a:ext cx="7010400" cy="4689475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endParaRPr lang="en-US" altLang="ru-RU" sz="1400" b="1" smtClean="0">
              <a:solidFill>
                <a:srgbClr val="FF0000"/>
              </a:solidFill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ru-RU" altLang="ru-RU" sz="1400" b="1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1600" b="1" smtClean="0">
                <a:solidFill>
                  <a:srgbClr val="000066"/>
                </a:solidFill>
                <a:latin typeface="Bookman Old Style" pitchFamily="18" charset="0"/>
              </a:rPr>
              <a:t>Ресурсы   Корпоративной библиотечной системы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1600" b="1" smtClean="0">
                <a:solidFill>
                  <a:srgbClr val="000066"/>
                </a:solidFill>
                <a:latin typeface="Bookman Old Style" pitchFamily="18" charset="0"/>
              </a:rPr>
              <a:t>НИУ «БелГУ»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altLang="ru-RU" sz="1600" b="1" smtClean="0">
              <a:solidFill>
                <a:srgbClr val="000066"/>
              </a:solidFill>
              <a:latin typeface="Bookman Old Style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1600" b="1" smtClean="0">
                <a:solidFill>
                  <a:srgbClr val="000066"/>
                </a:solidFill>
                <a:latin typeface="Bookman Old Style" pitchFamily="18" charset="0"/>
              </a:rPr>
              <a:t>Библиографические записи на  книги, статьи,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ru-RU" sz="1600" b="1" smtClean="0">
                <a:solidFill>
                  <a:srgbClr val="000066"/>
                </a:solidFill>
                <a:latin typeface="Bookman Old Style" pitchFamily="18" charset="0"/>
              </a:rPr>
              <a:t>CD-ROM</a:t>
            </a:r>
            <a:r>
              <a:rPr lang="ru-RU" altLang="ru-RU" sz="1600" b="1" smtClean="0">
                <a:solidFill>
                  <a:srgbClr val="000066"/>
                </a:solidFill>
                <a:latin typeface="Bookman Old Style" pitchFamily="18" charset="0"/>
              </a:rPr>
              <a:t>, аудио-, видеоматериалы, полнотекстовые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1600" b="1" smtClean="0">
                <a:solidFill>
                  <a:srgbClr val="000066"/>
                </a:solidFill>
                <a:latin typeface="Bookman Old Style" pitchFamily="18" charset="0"/>
              </a:rPr>
              <a:t>коллекции трудов ученых, диссертации,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1600" b="1" smtClean="0">
                <a:solidFill>
                  <a:srgbClr val="000066"/>
                </a:solidFill>
                <a:latin typeface="Bookman Old Style" pitchFamily="18" charset="0"/>
              </a:rPr>
              <a:t>авторефераты диссертаций, периодические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1600" b="1" smtClean="0">
                <a:solidFill>
                  <a:srgbClr val="000066"/>
                </a:solidFill>
                <a:latin typeface="Bookman Old Style" pitchFamily="18" charset="0"/>
              </a:rPr>
              <a:t>издания, патенты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1600" b="1" smtClean="0">
                <a:solidFill>
                  <a:srgbClr val="000066"/>
                </a:solidFill>
                <a:latin typeface="Bookman Old Style" pitchFamily="18" charset="0"/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1600" b="1" smtClean="0">
                <a:solidFill>
                  <a:srgbClr val="000066"/>
                </a:solidFill>
                <a:latin typeface="Bookman Old Style" pitchFamily="18" charset="0"/>
              </a:rPr>
              <a:t>Архив открытого доступа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1600" b="1" smtClean="0">
                <a:solidFill>
                  <a:srgbClr val="000066"/>
                </a:solidFill>
                <a:latin typeface="Bookman Old Style" pitchFamily="18" charset="0"/>
              </a:rPr>
              <a:t>   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altLang="ru-RU" sz="1600" b="1" smtClean="0">
              <a:solidFill>
                <a:srgbClr val="000066"/>
              </a:solidFill>
              <a:latin typeface="Bookman Old Style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altLang="ru-RU" sz="1600" b="1" smtClean="0">
              <a:solidFill>
                <a:srgbClr val="000066"/>
              </a:solidFill>
              <a:latin typeface="Bookman Old Style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1600" b="1" smtClean="0">
                <a:solidFill>
                  <a:srgbClr val="000066"/>
                </a:solidFill>
                <a:latin typeface="Bookman Old Style" pitchFamily="18" charset="0"/>
              </a:rPr>
              <a:t>Коллекцию «Архив эпохи» библиотеки-музея Н.Н. Страхова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1600" b="1" smtClean="0">
                <a:solidFill>
                  <a:srgbClr val="000066"/>
                </a:solidFill>
                <a:latin typeface="Bookman Old Style" pitchFamily="18" charset="0"/>
              </a:rPr>
              <a:t>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1600" b="1" smtClean="0">
                <a:solidFill>
                  <a:srgbClr val="000066"/>
                </a:solidFill>
                <a:latin typeface="Bookman Old Style" pitchFamily="18" charset="0"/>
              </a:rPr>
              <a:t>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1600" b="1" smtClean="0">
                <a:solidFill>
                  <a:srgbClr val="000066"/>
                </a:solidFill>
                <a:latin typeface="Bookman Old Style" pitchFamily="18" charset="0"/>
              </a:rPr>
              <a:t> Электронную систему обучения «Пегас»</a:t>
            </a:r>
          </a:p>
        </p:txBody>
      </p:sp>
      <p:sp>
        <p:nvSpPr>
          <p:cNvPr id="185348" name="AutoShape 4"/>
          <p:cNvSpPr>
            <a:spLocks noChangeArrowheads="1"/>
          </p:cNvSpPr>
          <p:nvPr/>
        </p:nvSpPr>
        <p:spPr bwMode="auto">
          <a:xfrm>
            <a:off x="2484438" y="2276475"/>
            <a:ext cx="1143000" cy="1028700"/>
          </a:xfrm>
          <a:prstGeom prst="verticalScroll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85349" name="Picture 5" descr="BD21298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1700213"/>
            <a:ext cx="828675" cy="50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350" name="Picture 6" descr="BD21298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3933825"/>
            <a:ext cx="828675" cy="50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351" name="Picture 7" descr="BD21298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4724400"/>
            <a:ext cx="828675" cy="50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352" name="Picture 8" descr="BD21298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5516563"/>
            <a:ext cx="828675" cy="50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353" name="Picture 9" descr="BD21298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2492375"/>
            <a:ext cx="828675" cy="50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5354" name="Группа 1"/>
          <p:cNvGrpSpPr>
            <a:grpSpLocks/>
          </p:cNvGrpSpPr>
          <p:nvPr/>
        </p:nvGrpSpPr>
        <p:grpSpPr bwMode="auto">
          <a:xfrm>
            <a:off x="250825" y="404813"/>
            <a:ext cx="8642350" cy="576262"/>
            <a:chOff x="323850" y="188913"/>
            <a:chExt cx="8424863" cy="576262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188913"/>
              <a:ext cx="8416925" cy="576262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1187450" y="188913"/>
              <a:ext cx="7561263" cy="576262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altLang="ru-RU" sz="2800" b="1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ookman Old Style" pitchFamily="18" charset="0"/>
                  <a:cs typeface="Arial" charset="0"/>
                </a:rPr>
                <a:t>РЕСУРСЫ СОБСТВЕННОЙ ГЕНЕРАЦИИ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Шаблон оформления 'Слишком много файлов'">
  <a:themeElements>
    <a:clrScheme name="Шаблон оформления 'Слишком много файлов'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Шаблон оформления 'Слишком много файлов'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оформления 'Слишком много файлов'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'Слишком много файлов'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'Слишком много файлов'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'Слишком много файлов'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'Слишком много файлов'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'Слишком много файлов'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'Слишком много файлов'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'Слишком много файлов'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'Слишком много файлов'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'Слишком много файлов'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'Слишком много файлов'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'Слишком много файлов'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'Слишком много файлов'</Template>
  <TotalTime>2700</TotalTime>
  <Words>600</Words>
  <Application>Microsoft Office PowerPoint</Application>
  <PresentationFormat>Экран (4:3)</PresentationFormat>
  <Paragraphs>188</Paragraphs>
  <Slides>40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8" baseType="lpstr">
      <vt:lpstr>Arial</vt:lpstr>
      <vt:lpstr>Trebuchet MS</vt:lpstr>
      <vt:lpstr>Bookman Old Style</vt:lpstr>
      <vt:lpstr>Century Schoolbook</vt:lpstr>
      <vt:lpstr>Times New Roman</vt:lpstr>
      <vt:lpstr>Constantia</vt:lpstr>
      <vt:lpstr>Wingdings</vt:lpstr>
      <vt:lpstr>Шаблон оформления 'Слишком много файлов'</vt:lpstr>
      <vt:lpstr>Презентация PowerPoint</vt:lpstr>
      <vt:lpstr>ЦЕЛЕВАЯ ПРОГРАММА РАЗВИТИЯ 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ЭЛЕКТРОННЫЙ АРХИВ ОТКРЫТОГО ДОСТУПА  В МИРОВОМ РЕЙТИНГЕ ИНСТИТУЦИОНАЛЬНЫХ АРХИВОВ 2011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</vt:vector>
  </TitlesOfParts>
  <Company>BSU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voronkova</dc:creator>
  <cp:lastModifiedBy>MESHKOVA</cp:lastModifiedBy>
  <cp:revision>114</cp:revision>
  <dcterms:created xsi:type="dcterms:W3CDTF">2009-06-17T12:30:55Z</dcterms:created>
  <dcterms:modified xsi:type="dcterms:W3CDTF">2013-10-10T09:29:14Z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TC011594411049</vt:lpwstr>
  </property>
</Properties>
</file>